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2"/>
  </p:notesMasterIdLst>
  <p:sldIdLst>
    <p:sldId id="256" r:id="rId2"/>
    <p:sldId id="257" r:id="rId3"/>
    <p:sldId id="258" r:id="rId4"/>
    <p:sldId id="259" r:id="rId5"/>
    <p:sldId id="260" r:id="rId6"/>
    <p:sldId id="319" r:id="rId7"/>
    <p:sldId id="320" r:id="rId8"/>
    <p:sldId id="309" r:id="rId9"/>
    <p:sldId id="325" r:id="rId10"/>
    <p:sldId id="264" r:id="rId11"/>
    <p:sldId id="324" r:id="rId12"/>
    <p:sldId id="321" r:id="rId13"/>
    <p:sldId id="265" r:id="rId14"/>
    <p:sldId id="323" r:id="rId15"/>
    <p:sldId id="328" r:id="rId16"/>
    <p:sldId id="327" r:id="rId17"/>
    <p:sldId id="269" r:id="rId18"/>
    <p:sldId id="270" r:id="rId19"/>
    <p:sldId id="310" r:id="rId20"/>
    <p:sldId id="311" r:id="rId21"/>
    <p:sldId id="271" r:id="rId22"/>
    <p:sldId id="312" r:id="rId23"/>
    <p:sldId id="272" r:id="rId24"/>
    <p:sldId id="273" r:id="rId25"/>
    <p:sldId id="274" r:id="rId26"/>
    <p:sldId id="275" r:id="rId27"/>
    <p:sldId id="276" r:id="rId28"/>
    <p:sldId id="277" r:id="rId29"/>
    <p:sldId id="278" r:id="rId30"/>
    <p:sldId id="279" r:id="rId31"/>
    <p:sldId id="281" r:id="rId32"/>
    <p:sldId id="315" r:id="rId33"/>
    <p:sldId id="313"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16" r:id="rId61"/>
  </p:sldIdLst>
  <p:sldSz cx="9144000" cy="6858000" type="screen4x3"/>
  <p:notesSz cx="6858000" cy="9144000"/>
  <p:defaultTextStyle>
    <a:defPPr>
      <a:defRPr lang="zh-CN"/>
    </a:defPPr>
    <a:lvl1pPr algn="l" rtl="0" fontAlgn="base">
      <a:spcBef>
        <a:spcPct val="0"/>
      </a:spcBef>
      <a:spcAft>
        <a:spcPct val="0"/>
      </a:spcAft>
      <a:defRPr sz="2000" kern="1200">
        <a:solidFill>
          <a:schemeClr val="tx1"/>
        </a:solidFill>
        <a:latin typeface="Arial" charset="0"/>
        <a:ea typeface="宋体" charset="-122"/>
        <a:cs typeface="+mn-cs"/>
      </a:defRPr>
    </a:lvl1pPr>
    <a:lvl2pPr marL="457200" algn="l" rtl="0" fontAlgn="base">
      <a:spcBef>
        <a:spcPct val="0"/>
      </a:spcBef>
      <a:spcAft>
        <a:spcPct val="0"/>
      </a:spcAft>
      <a:defRPr sz="2000" kern="1200">
        <a:solidFill>
          <a:schemeClr val="tx1"/>
        </a:solidFill>
        <a:latin typeface="Arial" charset="0"/>
        <a:ea typeface="宋体" charset="-122"/>
        <a:cs typeface="+mn-cs"/>
      </a:defRPr>
    </a:lvl2pPr>
    <a:lvl3pPr marL="914400" algn="l" rtl="0" fontAlgn="base">
      <a:spcBef>
        <a:spcPct val="0"/>
      </a:spcBef>
      <a:spcAft>
        <a:spcPct val="0"/>
      </a:spcAft>
      <a:defRPr sz="2000" kern="1200">
        <a:solidFill>
          <a:schemeClr val="tx1"/>
        </a:solidFill>
        <a:latin typeface="Arial" charset="0"/>
        <a:ea typeface="宋体" charset="-122"/>
        <a:cs typeface="+mn-cs"/>
      </a:defRPr>
    </a:lvl3pPr>
    <a:lvl4pPr marL="1371600" algn="l" rtl="0" fontAlgn="base">
      <a:spcBef>
        <a:spcPct val="0"/>
      </a:spcBef>
      <a:spcAft>
        <a:spcPct val="0"/>
      </a:spcAft>
      <a:defRPr sz="2000" kern="1200">
        <a:solidFill>
          <a:schemeClr val="tx1"/>
        </a:solidFill>
        <a:latin typeface="Arial" charset="0"/>
        <a:ea typeface="宋体" charset="-122"/>
        <a:cs typeface="+mn-cs"/>
      </a:defRPr>
    </a:lvl4pPr>
    <a:lvl5pPr marL="1828800" algn="l" rtl="0" fontAlgn="base">
      <a:spcBef>
        <a:spcPct val="0"/>
      </a:spcBef>
      <a:spcAft>
        <a:spcPct val="0"/>
      </a:spcAft>
      <a:defRPr sz="2000" kern="1200">
        <a:solidFill>
          <a:schemeClr val="tx1"/>
        </a:solidFill>
        <a:latin typeface="Arial" charset="0"/>
        <a:ea typeface="宋体" charset="-122"/>
        <a:cs typeface="+mn-cs"/>
      </a:defRPr>
    </a:lvl5pPr>
    <a:lvl6pPr marL="2286000" algn="l" defTabSz="914400" rtl="0" eaLnBrk="1" latinLnBrk="0" hangingPunct="1">
      <a:defRPr sz="2000" kern="1200">
        <a:solidFill>
          <a:schemeClr val="tx1"/>
        </a:solidFill>
        <a:latin typeface="Arial" charset="0"/>
        <a:ea typeface="宋体" charset="-122"/>
        <a:cs typeface="+mn-cs"/>
      </a:defRPr>
    </a:lvl6pPr>
    <a:lvl7pPr marL="2743200" algn="l" defTabSz="914400" rtl="0" eaLnBrk="1" latinLnBrk="0" hangingPunct="1">
      <a:defRPr sz="2000" kern="1200">
        <a:solidFill>
          <a:schemeClr val="tx1"/>
        </a:solidFill>
        <a:latin typeface="Arial" charset="0"/>
        <a:ea typeface="宋体" charset="-122"/>
        <a:cs typeface="+mn-cs"/>
      </a:defRPr>
    </a:lvl7pPr>
    <a:lvl8pPr marL="3200400" algn="l" defTabSz="914400" rtl="0" eaLnBrk="1" latinLnBrk="0" hangingPunct="1">
      <a:defRPr sz="2000" kern="1200">
        <a:solidFill>
          <a:schemeClr val="tx1"/>
        </a:solidFill>
        <a:latin typeface="Arial" charset="0"/>
        <a:ea typeface="宋体" charset="-122"/>
        <a:cs typeface="+mn-cs"/>
      </a:defRPr>
    </a:lvl8pPr>
    <a:lvl9pPr marL="3657600" algn="l" defTabSz="914400" rtl="0" eaLnBrk="1" latinLnBrk="0" hangingPunct="1">
      <a:defRPr sz="2000"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8" autoAdjust="0"/>
    <p:restoredTop sz="94660"/>
  </p:normalViewPr>
  <p:slideViewPr>
    <p:cSldViewPr>
      <p:cViewPr varScale="1">
        <p:scale>
          <a:sx n="86" d="100"/>
          <a:sy n="86" d="100"/>
        </p:scale>
        <p:origin x="-150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0B860785-782E-472A-BED7-87B8417682E1}" type="datetimeFigureOut">
              <a:rPr lang="zh-CN" altLang="en-US"/>
              <a:pPr>
                <a:defRPr/>
              </a:pPr>
              <a:t>2016-4-5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EB792A89-72C1-4A15-B360-BD72D7C96C4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矩形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矩形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6" name="矩形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7" name="矩形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矩形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useBgFill="1">
        <p:nvSpPr>
          <p:cNvPr id="11" name="圆角矩形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useBgFill="1">
        <p:nvSpPr>
          <p:cNvPr id="12" name="圆角矩形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3" name="矩形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4" name="矩形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5" name="矩形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6" name="矩形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标题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zh-CN" altLang="en-US" smtClean="0"/>
              <a:t>单击此处编辑母版标题样式</a:t>
            </a:r>
            <a:endParaRPr lang="en-US"/>
          </a:p>
        </p:txBody>
      </p:sp>
      <p:sp>
        <p:nvSpPr>
          <p:cNvPr id="9" name="副标题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17" name="日期占位符 27"/>
          <p:cNvSpPr>
            <a:spLocks noGrp="1"/>
          </p:cNvSpPr>
          <p:nvPr>
            <p:ph type="dt" sz="half" idx="10"/>
          </p:nvPr>
        </p:nvSpPr>
        <p:spPr>
          <a:xfrm>
            <a:off x="6705600" y="4206875"/>
            <a:ext cx="960438" cy="457200"/>
          </a:xfrm>
        </p:spPr>
        <p:txBody>
          <a:bodyPr/>
          <a:lstStyle>
            <a:lvl1pPr>
              <a:defRPr/>
            </a:lvl1pPr>
          </a:lstStyle>
          <a:p>
            <a:pPr>
              <a:defRPr/>
            </a:pPr>
            <a:fld id="{9500287E-8F9E-4CD5-9675-4054634F3ABD}" type="datetimeFigureOut">
              <a:rPr lang="zh-CN" altLang="en-US"/>
              <a:pPr>
                <a:defRPr/>
              </a:pPr>
              <a:t>2016-4-5</a:t>
            </a:fld>
            <a:endParaRPr lang="zh-CN" altLang="en-US"/>
          </a:p>
        </p:txBody>
      </p:sp>
      <p:sp>
        <p:nvSpPr>
          <p:cNvPr id="18" name="页脚占位符 16"/>
          <p:cNvSpPr>
            <a:spLocks noGrp="1"/>
          </p:cNvSpPr>
          <p:nvPr>
            <p:ph type="ftr" sz="quarter" idx="11"/>
          </p:nvPr>
        </p:nvSpPr>
        <p:spPr>
          <a:xfrm>
            <a:off x="5410200" y="4205288"/>
            <a:ext cx="1295400" cy="457200"/>
          </a:xfrm>
        </p:spPr>
        <p:txBody>
          <a:bodyPr/>
          <a:lstStyle>
            <a:lvl1pPr>
              <a:defRPr/>
            </a:lvl1pPr>
          </a:lstStyle>
          <a:p>
            <a:pPr>
              <a:defRPr/>
            </a:pPr>
            <a:endParaRPr lang="zh-CN" altLang="en-US"/>
          </a:p>
        </p:txBody>
      </p:sp>
      <p:sp>
        <p:nvSpPr>
          <p:cNvPr id="19" name="灯片编号占位符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EE0CF24C-E844-463B-9C22-4E4AB3F69965}"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04ECBB45-3DE3-4353-B07E-3DCADE0EFF11}" type="datetimeFigureOut">
              <a:rPr lang="zh-CN" altLang="en-US"/>
              <a:pPr>
                <a:defRPr/>
              </a:pPr>
              <a:t>2016-4-5</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23CEBE71-C91A-4ECC-AADF-D3E167840D2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81800" y="1143000"/>
            <a:ext cx="1905000" cy="5486400"/>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1143000"/>
            <a:ext cx="62484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E82A939C-0A48-49FE-AF3C-D180D568AE3E}" type="datetimeFigureOut">
              <a:rPr lang="zh-CN" altLang="en-US"/>
              <a:pPr>
                <a:defRPr/>
              </a:pPr>
              <a:t>2016-4-5</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FD54E5E4-276F-41DD-8333-CAE6ECF7BF1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fld id="{A7D5381B-78B4-4A94-A2B4-520A0A9925BE}" type="datetimeFigureOut">
              <a:rPr lang="zh-CN" altLang="en-US"/>
              <a:pPr>
                <a:defRPr/>
              </a:pPr>
              <a:t>2016-4-5</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32992E1D-54AE-4678-896F-F6EA6D3CB296}"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4" name="日期占位符 13"/>
          <p:cNvSpPr>
            <a:spLocks noGrp="1"/>
          </p:cNvSpPr>
          <p:nvPr>
            <p:ph type="dt" sz="half" idx="10"/>
          </p:nvPr>
        </p:nvSpPr>
        <p:spPr/>
        <p:txBody>
          <a:bodyPr/>
          <a:lstStyle>
            <a:lvl1pPr>
              <a:defRPr/>
            </a:lvl1pPr>
          </a:lstStyle>
          <a:p>
            <a:pPr>
              <a:defRPr/>
            </a:pPr>
            <a:fld id="{DEA66371-99F2-479D-A7B2-1CCF0436007F}" type="datetimeFigureOut">
              <a:rPr lang="zh-CN" altLang="en-US"/>
              <a:pPr>
                <a:defRPr/>
              </a:pPr>
              <a:t>2016-4-5</a:t>
            </a:fld>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22"/>
          <p:cNvSpPr>
            <a:spLocks noGrp="1"/>
          </p:cNvSpPr>
          <p:nvPr>
            <p:ph type="sldNum" sz="quarter" idx="12"/>
          </p:nvPr>
        </p:nvSpPr>
        <p:spPr/>
        <p:txBody>
          <a:bodyPr/>
          <a:lstStyle>
            <a:lvl1pPr>
              <a:defRPr/>
            </a:lvl1pPr>
          </a:lstStyle>
          <a:p>
            <a:pPr>
              <a:defRPr/>
            </a:pPr>
            <a:fld id="{11DAC642-537C-4B60-9874-9F01D166985A}"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内容占位符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fld id="{2D6F0D20-9375-4DAA-B7E6-A984E6447613}" type="datetimeFigureOut">
              <a:rPr lang="zh-CN" altLang="en-US"/>
              <a:pPr>
                <a:defRPr/>
              </a:pPr>
              <a:t>2016-4-5</a:t>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22"/>
          <p:cNvSpPr>
            <a:spLocks noGrp="1"/>
          </p:cNvSpPr>
          <p:nvPr>
            <p:ph type="sldNum" sz="quarter" idx="12"/>
          </p:nvPr>
        </p:nvSpPr>
        <p:spPr/>
        <p:txBody>
          <a:bodyPr/>
          <a:lstStyle>
            <a:lvl1pPr>
              <a:defRPr/>
            </a:lvl1pPr>
          </a:lstStyle>
          <a:p>
            <a:pPr>
              <a:defRPr/>
            </a:pPr>
            <a:fld id="{2B0541CB-C1F6-4714-BB0F-0C94EE4CFBDF}"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381000" y="1143000"/>
            <a:ext cx="8382000" cy="1069848"/>
          </a:xfrm>
        </p:spPr>
        <p:txBody>
          <a:bodyPr/>
          <a:lstStyle>
            <a:lvl1pPr>
              <a:defRPr sz="4000" b="0" i="0" cap="none" baseline="0"/>
            </a:lvl1pPr>
          </a:lstStyle>
          <a:p>
            <a:r>
              <a:rPr lang="zh-CN" altLang="en-US" smtClean="0"/>
              <a:t>单击此处编辑母版标题样式</a:t>
            </a:r>
            <a:endParaRPr lang="en-US"/>
          </a:p>
        </p:txBody>
      </p:sp>
      <p:sp>
        <p:nvSpPr>
          <p:cNvPr id="3" name="文本占位符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5" name="内容占位符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25"/>
          <p:cNvSpPr>
            <a:spLocks noGrp="1"/>
          </p:cNvSpPr>
          <p:nvPr>
            <p:ph type="dt" sz="half" idx="10"/>
          </p:nvPr>
        </p:nvSpPr>
        <p:spPr/>
        <p:txBody>
          <a:bodyPr rtlCol="0"/>
          <a:lstStyle>
            <a:lvl1pPr>
              <a:defRPr/>
            </a:lvl1pPr>
          </a:lstStyle>
          <a:p>
            <a:pPr>
              <a:defRPr/>
            </a:pPr>
            <a:fld id="{55B35563-D8E4-4308-9E71-5392A455DA5C}" type="datetimeFigureOut">
              <a:rPr lang="zh-CN" altLang="en-US"/>
              <a:pPr>
                <a:defRPr/>
              </a:pPr>
              <a:t>2016-4-5</a:t>
            </a:fld>
            <a:endParaRPr lang="zh-CN" altLang="en-US"/>
          </a:p>
        </p:txBody>
      </p:sp>
      <p:sp>
        <p:nvSpPr>
          <p:cNvPr id="8" name="灯片编号占位符 26"/>
          <p:cNvSpPr>
            <a:spLocks noGrp="1"/>
          </p:cNvSpPr>
          <p:nvPr>
            <p:ph type="sldNum" sz="quarter" idx="11"/>
          </p:nvPr>
        </p:nvSpPr>
        <p:spPr/>
        <p:txBody>
          <a:bodyPr rtlCol="0"/>
          <a:lstStyle>
            <a:lvl1pPr>
              <a:defRPr/>
            </a:lvl1pPr>
          </a:lstStyle>
          <a:p>
            <a:pPr>
              <a:defRPr/>
            </a:pPr>
            <a:fld id="{85F4368B-097D-4EA1-86D6-2FAF3F63A88E}" type="slidenum">
              <a:rPr lang="zh-CN" altLang="en-US"/>
              <a:pPr>
                <a:defRPr/>
              </a:pPr>
              <a:t>‹#›</a:t>
            </a:fld>
            <a:endParaRPr lang="zh-CN" altLang="en-US"/>
          </a:p>
        </p:txBody>
      </p:sp>
      <p:sp>
        <p:nvSpPr>
          <p:cNvPr id="9" name="页脚占位符 27"/>
          <p:cNvSpPr>
            <a:spLocks noGrp="1"/>
          </p:cNvSpPr>
          <p:nvPr>
            <p:ph type="ftr" sz="quarter" idx="12"/>
          </p:nvPr>
        </p:nvSpPr>
        <p:spPr/>
        <p:txBody>
          <a:bodyPr rtlCol="0"/>
          <a:lstStyle>
            <a:lvl1pPr>
              <a:defRPr/>
            </a:lvl1pPr>
          </a:lstStyle>
          <a:p>
            <a:pPr>
              <a:defRPr/>
            </a:pP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1143000"/>
            <a:ext cx="8229600" cy="1069848"/>
          </a:xfrm>
        </p:spPr>
        <p:txBody>
          <a:bodyPr/>
          <a:lstStyle>
            <a:lvl1pPr>
              <a:defRPr sz="4000">
                <a:solidFill>
                  <a:schemeClr val="tx2"/>
                </a:solidFill>
              </a:defRPr>
            </a:lvl1pPr>
          </a:lstStyle>
          <a:p>
            <a:r>
              <a:rPr lang="zh-CN" altLang="en-US" smtClean="0"/>
              <a:t>单击此处编辑母版标题样式</a:t>
            </a:r>
            <a:endParaRPr lang="en-US"/>
          </a:p>
        </p:txBody>
      </p:sp>
      <p:sp>
        <p:nvSpPr>
          <p:cNvPr id="3" name="日期占位符 2"/>
          <p:cNvSpPr>
            <a:spLocks noGrp="1"/>
          </p:cNvSpPr>
          <p:nvPr>
            <p:ph type="dt" sz="half" idx="10"/>
          </p:nvPr>
        </p:nvSpPr>
        <p:spPr>
          <a:xfrm>
            <a:off x="6583363" y="612775"/>
            <a:ext cx="957262" cy="457200"/>
          </a:xfrm>
        </p:spPr>
        <p:txBody>
          <a:bodyPr/>
          <a:lstStyle>
            <a:lvl1pPr>
              <a:defRPr/>
            </a:lvl1pPr>
          </a:lstStyle>
          <a:p>
            <a:pPr>
              <a:defRPr/>
            </a:pPr>
            <a:fld id="{C2582F4D-56C3-4117-82F8-E0DB01440AB4}" type="datetimeFigureOut">
              <a:rPr lang="zh-CN" altLang="en-US"/>
              <a:pPr>
                <a:defRPr/>
              </a:pPr>
              <a:t>2016-4-5</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D437A4A4-82D1-4758-BD88-580E28CF1F42}"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3"/>
          <p:cNvSpPr>
            <a:spLocks noGrp="1"/>
          </p:cNvSpPr>
          <p:nvPr>
            <p:ph type="dt" sz="half" idx="10"/>
          </p:nvPr>
        </p:nvSpPr>
        <p:spPr/>
        <p:txBody>
          <a:bodyPr/>
          <a:lstStyle>
            <a:lvl1pPr>
              <a:defRPr/>
            </a:lvl1pPr>
          </a:lstStyle>
          <a:p>
            <a:pPr>
              <a:defRPr/>
            </a:pPr>
            <a:fld id="{4DC0DB20-A9A1-4ADD-98A7-512C7DED5E8D}" type="datetimeFigureOut">
              <a:rPr lang="zh-CN" altLang="en-US"/>
              <a:pPr>
                <a:defRPr/>
              </a:pPr>
              <a:t>2016-4-5</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22"/>
          <p:cNvSpPr>
            <a:spLocks noGrp="1"/>
          </p:cNvSpPr>
          <p:nvPr>
            <p:ph type="sldNum" sz="quarter" idx="12"/>
          </p:nvPr>
        </p:nvSpPr>
        <p:spPr/>
        <p:txBody>
          <a:bodyPr/>
          <a:lstStyle>
            <a:lvl1pPr>
              <a:defRPr/>
            </a:lvl1pPr>
          </a:lstStyle>
          <a:p>
            <a:pPr>
              <a:defRPr/>
            </a:pPr>
            <a:fld id="{F0FEEFCE-7AEC-4F92-AFEE-C502291F15BC}"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53496" y="1101970"/>
            <a:ext cx="3383280" cy="877824"/>
          </a:xfrm>
        </p:spPr>
        <p:txBody>
          <a:bodyPr anchor="b"/>
          <a:lstStyle>
            <a:lvl1pPr algn="l">
              <a:buNone/>
              <a:defRPr sz="1800" b="1"/>
            </a:lvl1pPr>
          </a:lstStyle>
          <a:p>
            <a:r>
              <a:rPr lang="zh-CN" altLang="en-US" smtClean="0"/>
              <a:t>单击此处编辑母版标题样式</a:t>
            </a:r>
            <a:endParaRPr lang="en-US"/>
          </a:p>
        </p:txBody>
      </p:sp>
      <p:sp>
        <p:nvSpPr>
          <p:cNvPr id="3" name="文本占位符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4" name="内容占位符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fld id="{EB7BE629-BB8A-452F-ADCA-2B0D78F69FAA}" type="datetimeFigureOut">
              <a:rPr lang="zh-CN" altLang="en-US"/>
              <a:pPr>
                <a:defRPr/>
              </a:pPr>
              <a:t>2016-4-5</a:t>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22"/>
          <p:cNvSpPr>
            <a:spLocks noGrp="1"/>
          </p:cNvSpPr>
          <p:nvPr>
            <p:ph type="sldNum" sz="quarter" idx="12"/>
          </p:nvPr>
        </p:nvSpPr>
        <p:spPr/>
        <p:txBody>
          <a:bodyPr/>
          <a:lstStyle>
            <a:lvl1pPr>
              <a:defRPr/>
            </a:lvl1pPr>
          </a:lstStyle>
          <a:p>
            <a:pPr>
              <a:defRPr/>
            </a:pPr>
            <a:fld id="{B7ED40BC-5797-4747-9B1E-4878002A0E6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zh-CN" altLang="en-US" smtClean="0"/>
              <a:t>单击此处编辑母版标题样式</a:t>
            </a:r>
            <a:endParaRPr lang="en-US"/>
          </a:p>
        </p:txBody>
      </p:sp>
      <p:sp>
        <p:nvSpPr>
          <p:cNvPr id="3" name="图片占位符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4" name="文本占位符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zh-CN" altLang="en-US" smtClean="0"/>
              <a:t>单击此处编辑母版文本样式</a:t>
            </a:r>
          </a:p>
        </p:txBody>
      </p:sp>
      <p:sp>
        <p:nvSpPr>
          <p:cNvPr id="5" name="日期占位符 13"/>
          <p:cNvSpPr>
            <a:spLocks noGrp="1"/>
          </p:cNvSpPr>
          <p:nvPr>
            <p:ph type="dt" sz="half" idx="10"/>
          </p:nvPr>
        </p:nvSpPr>
        <p:spPr/>
        <p:txBody>
          <a:bodyPr/>
          <a:lstStyle>
            <a:lvl1pPr>
              <a:defRPr/>
            </a:lvl1pPr>
          </a:lstStyle>
          <a:p>
            <a:pPr>
              <a:defRPr/>
            </a:pPr>
            <a:fld id="{E831D836-FAFD-410E-B17C-0E51F0945E21}" type="datetimeFigureOut">
              <a:rPr lang="zh-CN" altLang="en-US"/>
              <a:pPr>
                <a:defRPr/>
              </a:pPr>
              <a:t>2016-4-5</a:t>
            </a:fld>
            <a:endParaRPr lang="zh-CN" altLang="en-US"/>
          </a:p>
        </p:txBody>
      </p:sp>
      <p:sp>
        <p:nvSpPr>
          <p:cNvPr id="6" name="页脚占位符 2"/>
          <p:cNvSpPr>
            <a:spLocks noGrp="1"/>
          </p:cNvSpPr>
          <p:nvPr>
            <p:ph type="ftr" sz="quarter" idx="11"/>
          </p:nvPr>
        </p:nvSpPr>
        <p:spPr/>
        <p:txBody>
          <a:bodyPr/>
          <a:lstStyle>
            <a:lvl1pPr>
              <a:defRPr/>
            </a:lvl1pPr>
          </a:lstStyle>
          <a:p>
            <a:pPr>
              <a:defRPr/>
            </a:pPr>
            <a:endParaRPr lang="zh-CN" altLang="en-US"/>
          </a:p>
        </p:txBody>
      </p:sp>
      <p:sp>
        <p:nvSpPr>
          <p:cNvPr id="7" name="灯片编号占位符 22"/>
          <p:cNvSpPr>
            <a:spLocks noGrp="1"/>
          </p:cNvSpPr>
          <p:nvPr>
            <p:ph type="sldNum" sz="quarter" idx="12"/>
          </p:nvPr>
        </p:nvSpPr>
        <p:spPr/>
        <p:txBody>
          <a:bodyPr/>
          <a:lstStyle>
            <a:lvl1pPr>
              <a:defRPr/>
            </a:lvl1pPr>
          </a:lstStyle>
          <a:p>
            <a:pPr>
              <a:defRPr/>
            </a:pPr>
            <a:fld id="{4C2C6CC8-AF8C-46DC-A74B-F5823C3F82E1}"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矩形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9" name="矩形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0" name="矩形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1" name="矩形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2" name="矩形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useBgFill="1">
        <p:nvSpPr>
          <p:cNvPr id="33" name="圆角矩形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useBgFill="1">
        <p:nvSpPr>
          <p:cNvPr id="34" name="圆角矩形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5" name="矩形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6" name="矩形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7" name="矩形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8" name="矩形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39" name="矩形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40" name="矩形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39" name="标题占位符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smtClean="0"/>
          </a:p>
        </p:txBody>
      </p:sp>
      <p:sp>
        <p:nvSpPr>
          <p:cNvPr id="1040" name="文本占位符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4" name="日期占位符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ea typeface="+mn-ea"/>
              </a:defRPr>
            </a:lvl1pPr>
          </a:lstStyle>
          <a:p>
            <a:pPr>
              <a:defRPr/>
            </a:pPr>
            <a:fld id="{A6FB6AF9-6E1C-4F91-AAD5-DC1D502C5282}" type="datetimeFigureOut">
              <a:rPr lang="zh-CN" altLang="en-US"/>
              <a:pPr>
                <a:defRPr/>
              </a:pPr>
              <a:t>2016-4-5</a:t>
            </a:fld>
            <a:endParaRPr lang="zh-CN" altLang="en-US"/>
          </a:p>
        </p:txBody>
      </p:sp>
      <p:sp>
        <p:nvSpPr>
          <p:cNvPr id="3" name="页脚占位符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ea typeface="+mn-ea"/>
              </a:defRPr>
            </a:lvl1pPr>
          </a:lstStyle>
          <a:p>
            <a:pPr>
              <a:defRPr/>
            </a:pPr>
            <a:endParaRPr lang="zh-CN" altLang="en-US"/>
          </a:p>
        </p:txBody>
      </p:sp>
      <p:sp>
        <p:nvSpPr>
          <p:cNvPr id="23" name="灯片编号占位符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ea typeface="+mn-ea"/>
              </a:defRPr>
            </a:lvl1pPr>
          </a:lstStyle>
          <a:p>
            <a:pPr>
              <a:defRPr/>
            </a:pPr>
            <a:fld id="{97C0E34E-1529-455D-9653-2CB8605A2E2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804" r:id="rId1"/>
    <p:sldLayoutId id="2147483796" r:id="rId2"/>
    <p:sldLayoutId id="2147483797" r:id="rId3"/>
    <p:sldLayoutId id="2147483798" r:id="rId4"/>
    <p:sldLayoutId id="2147483805" r:id="rId5"/>
    <p:sldLayoutId id="2147483806" r:id="rId6"/>
    <p:sldLayoutId id="2147483799" r:id="rId7"/>
    <p:sldLayoutId id="2147483800" r:id="rId8"/>
    <p:sldLayoutId id="2147483801" r:id="rId9"/>
    <p:sldLayoutId id="2147483802" r:id="rId10"/>
    <p:sldLayoutId id="2147483803" r:id="rId11"/>
  </p:sldLayoutIdLst>
  <p:txStyles>
    <p:titleStyle>
      <a:lvl1pPr algn="l" rtl="0" eaLnBrk="0" fontAlgn="base" hangingPunct="0">
        <a:spcBef>
          <a:spcPct val="0"/>
        </a:spcBef>
        <a:spcAft>
          <a:spcPct val="0"/>
        </a:spcAft>
        <a:defRPr sz="4000" kern="1200">
          <a:solidFill>
            <a:schemeClr val="tx2"/>
          </a:solidFill>
          <a:latin typeface="+mj-lt"/>
          <a:ea typeface="+mj-ea"/>
          <a:cs typeface="方正姚体"/>
        </a:defRPr>
      </a:lvl1pPr>
      <a:lvl2pPr algn="l" rtl="0" eaLnBrk="0" fontAlgn="base" hangingPunct="0">
        <a:spcBef>
          <a:spcPct val="0"/>
        </a:spcBef>
        <a:spcAft>
          <a:spcPct val="0"/>
        </a:spcAft>
        <a:defRPr sz="4000">
          <a:solidFill>
            <a:schemeClr val="tx2"/>
          </a:solidFill>
          <a:latin typeface="Trebuchet MS" pitchFamily="34" charset="0"/>
          <a:ea typeface="方正姚体"/>
          <a:cs typeface="方正姚体"/>
        </a:defRPr>
      </a:lvl2pPr>
      <a:lvl3pPr algn="l" rtl="0" eaLnBrk="0" fontAlgn="base" hangingPunct="0">
        <a:spcBef>
          <a:spcPct val="0"/>
        </a:spcBef>
        <a:spcAft>
          <a:spcPct val="0"/>
        </a:spcAft>
        <a:defRPr sz="4000">
          <a:solidFill>
            <a:schemeClr val="tx2"/>
          </a:solidFill>
          <a:latin typeface="Trebuchet MS" pitchFamily="34" charset="0"/>
          <a:ea typeface="方正姚体"/>
          <a:cs typeface="方正姚体"/>
        </a:defRPr>
      </a:lvl3pPr>
      <a:lvl4pPr algn="l" rtl="0" eaLnBrk="0" fontAlgn="base" hangingPunct="0">
        <a:spcBef>
          <a:spcPct val="0"/>
        </a:spcBef>
        <a:spcAft>
          <a:spcPct val="0"/>
        </a:spcAft>
        <a:defRPr sz="4000">
          <a:solidFill>
            <a:schemeClr val="tx2"/>
          </a:solidFill>
          <a:latin typeface="Trebuchet MS" pitchFamily="34" charset="0"/>
          <a:ea typeface="方正姚体"/>
          <a:cs typeface="方正姚体"/>
        </a:defRPr>
      </a:lvl4pPr>
      <a:lvl5pPr algn="l" rtl="0" eaLnBrk="0" fontAlgn="base" hangingPunct="0">
        <a:spcBef>
          <a:spcPct val="0"/>
        </a:spcBef>
        <a:spcAft>
          <a:spcPct val="0"/>
        </a:spcAft>
        <a:defRPr sz="4000">
          <a:solidFill>
            <a:schemeClr val="tx2"/>
          </a:solidFill>
          <a:latin typeface="Trebuchet MS" pitchFamily="34" charset="0"/>
          <a:ea typeface="方正姚体"/>
          <a:cs typeface="方正姚体"/>
        </a:defRPr>
      </a:lvl5pPr>
      <a:lvl6pPr marL="457200" algn="l" rtl="0" fontAlgn="base">
        <a:spcBef>
          <a:spcPct val="0"/>
        </a:spcBef>
        <a:spcAft>
          <a:spcPct val="0"/>
        </a:spcAft>
        <a:defRPr sz="4000">
          <a:solidFill>
            <a:schemeClr val="tx2"/>
          </a:solidFill>
          <a:latin typeface="Trebuchet MS" pitchFamily="34" charset="0"/>
          <a:ea typeface="方正姚体"/>
          <a:cs typeface="方正姚体"/>
        </a:defRPr>
      </a:lvl6pPr>
      <a:lvl7pPr marL="914400" algn="l" rtl="0" fontAlgn="base">
        <a:spcBef>
          <a:spcPct val="0"/>
        </a:spcBef>
        <a:spcAft>
          <a:spcPct val="0"/>
        </a:spcAft>
        <a:defRPr sz="4000">
          <a:solidFill>
            <a:schemeClr val="tx2"/>
          </a:solidFill>
          <a:latin typeface="Trebuchet MS" pitchFamily="34" charset="0"/>
          <a:ea typeface="方正姚体"/>
          <a:cs typeface="方正姚体"/>
        </a:defRPr>
      </a:lvl7pPr>
      <a:lvl8pPr marL="1371600" algn="l" rtl="0" fontAlgn="base">
        <a:spcBef>
          <a:spcPct val="0"/>
        </a:spcBef>
        <a:spcAft>
          <a:spcPct val="0"/>
        </a:spcAft>
        <a:defRPr sz="4000">
          <a:solidFill>
            <a:schemeClr val="tx2"/>
          </a:solidFill>
          <a:latin typeface="Trebuchet MS" pitchFamily="34" charset="0"/>
          <a:ea typeface="方正姚体"/>
          <a:cs typeface="方正姚体"/>
        </a:defRPr>
      </a:lvl8pPr>
      <a:lvl9pPr marL="1828800" algn="l" rtl="0" fontAlgn="base">
        <a:spcBef>
          <a:spcPct val="0"/>
        </a:spcBef>
        <a:spcAft>
          <a:spcPct val="0"/>
        </a:spcAft>
        <a:defRPr sz="4000">
          <a:solidFill>
            <a:schemeClr val="tx2"/>
          </a:solidFill>
          <a:latin typeface="Trebuchet MS" pitchFamily="34" charset="0"/>
          <a:ea typeface="方正姚体"/>
          <a:cs typeface="方正姚体"/>
        </a:defRPr>
      </a:lvl9pPr>
    </p:titleStyle>
    <p:bodyStyle>
      <a:lvl1pPr marL="365125" indent="-255588" algn="l" rtl="0" eaLnBrk="0" fontAlgn="base" hangingPunct="0">
        <a:spcBef>
          <a:spcPts val="300"/>
        </a:spcBef>
        <a:spcAft>
          <a:spcPct val="0"/>
        </a:spcAft>
        <a:buClr>
          <a:srgbClr val="9C007F"/>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C007F"/>
        </a:buClr>
        <a:buFont typeface="Georgia" pitchFamily="18" charset="0"/>
        <a:buChar char="▫"/>
        <a:defRPr sz="2000" kern="1200">
          <a:solidFill>
            <a:srgbClr val="9C007F"/>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ctrTitle"/>
          </p:nvPr>
        </p:nvSpPr>
        <p:spPr>
          <a:xfrm>
            <a:off x="1214438" y="1857375"/>
            <a:ext cx="7429500" cy="1928813"/>
          </a:xfrm>
        </p:spPr>
        <p:txBody>
          <a:bodyPr/>
          <a:lstStyle/>
          <a:p>
            <a:pPr eaLnBrk="1" hangingPunct="1"/>
            <a:r>
              <a:rPr lang="zh-CN" altLang="en-US" b="1" smtClean="0">
                <a:ea typeface="黑体" pitchFamily="2" charset="-122"/>
              </a:rPr>
              <a:t>不孕症中医治疗经验与思路</a:t>
            </a:r>
            <a:br>
              <a:rPr lang="zh-CN" altLang="en-US" b="1" smtClean="0">
                <a:ea typeface="黑体" pitchFamily="2" charset="-122"/>
              </a:rPr>
            </a:br>
            <a:endParaRPr lang="zh-CN" altLang="en-US" smtClean="0">
              <a:ea typeface="黑体" pitchFamily="2" charset="-122"/>
            </a:endParaRPr>
          </a:p>
        </p:txBody>
      </p:sp>
      <p:sp>
        <p:nvSpPr>
          <p:cNvPr id="14338" name="副标题 2"/>
          <p:cNvSpPr>
            <a:spLocks noGrp="1"/>
          </p:cNvSpPr>
          <p:nvPr>
            <p:ph type="subTitle" idx="1"/>
          </p:nvPr>
        </p:nvSpPr>
        <p:spPr>
          <a:xfrm>
            <a:off x="2857500" y="4572000"/>
            <a:ext cx="5186363" cy="500063"/>
          </a:xfrm>
        </p:spPr>
        <p:txBody>
          <a:bodyPr/>
          <a:lstStyle/>
          <a:p>
            <a:pPr marL="63500" eaLnBrk="1" hangingPunct="1"/>
            <a:r>
              <a:rPr lang="zh-CN" altLang="en-US" b="1" smtClean="0">
                <a:latin typeface="黑体" pitchFamily="2" charset="-122"/>
                <a:ea typeface="黑体" pitchFamily="2" charset="-122"/>
              </a:rPr>
              <a:t>湖南省中医药研究院附属医院</a:t>
            </a:r>
            <a:r>
              <a:rPr lang="en-US" b="1" smtClean="0">
                <a:latin typeface="黑体" pitchFamily="2" charset="-122"/>
                <a:ea typeface="黑体" pitchFamily="2" charset="-122"/>
              </a:rPr>
              <a:t>  </a:t>
            </a:r>
            <a:r>
              <a:rPr lang="zh-CN" altLang="en-US" b="1" smtClean="0">
                <a:latin typeface="黑体" pitchFamily="2" charset="-122"/>
                <a:ea typeface="黑体" pitchFamily="2" charset="-122"/>
              </a:rPr>
              <a:t>郑纯</a:t>
            </a:r>
          </a:p>
          <a:p>
            <a:pPr marL="63500" eaLnBrk="1" hangingPunct="1"/>
            <a:endParaRPr lang="zh-CN" altLang="en-US" smtClean="0">
              <a:latin typeface="黑体" pitchFamily="2" charset="-122"/>
              <a:ea typeface="黑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内容占位符 2"/>
          <p:cNvSpPr>
            <a:spLocks noGrp="1"/>
          </p:cNvSpPr>
          <p:nvPr>
            <p:ph idx="1"/>
          </p:nvPr>
        </p:nvSpPr>
        <p:spPr>
          <a:xfrm>
            <a:off x="357188" y="785813"/>
            <a:ext cx="8501062" cy="5286375"/>
          </a:xfrm>
        </p:spPr>
        <p:txBody>
          <a:bodyPr/>
          <a:lstStyle/>
          <a:p>
            <a:pPr marL="623888" indent="-514350">
              <a:buFont typeface="Georgia" pitchFamily="18" charset="0"/>
              <a:buNone/>
            </a:pPr>
            <a:r>
              <a:rPr lang="zh-CN" altLang="en-US" b="1" smtClean="0">
                <a:solidFill>
                  <a:srgbClr val="FF0000"/>
                </a:solidFill>
                <a:latin typeface="宋体" charset="-122"/>
                <a:ea typeface="楷体"/>
                <a:cs typeface="楷体"/>
              </a:rPr>
              <a:t>（</a:t>
            </a:r>
            <a:r>
              <a:rPr lang="en-US" altLang="zh-CN" b="1" smtClean="0">
                <a:solidFill>
                  <a:srgbClr val="FF0000"/>
                </a:solidFill>
                <a:latin typeface="宋体" charset="-122"/>
                <a:ea typeface="楷体"/>
                <a:cs typeface="楷体"/>
              </a:rPr>
              <a:t>3</a:t>
            </a:r>
            <a:r>
              <a:rPr lang="zh-CN" altLang="en-US" b="1" smtClean="0">
                <a:solidFill>
                  <a:srgbClr val="FF0000"/>
                </a:solidFill>
                <a:latin typeface="宋体" charset="-122"/>
                <a:ea typeface="楷体"/>
                <a:cs typeface="楷体"/>
              </a:rPr>
              <a:t>）宫颈与子宫因素</a:t>
            </a:r>
          </a:p>
          <a:p>
            <a:pPr marL="623888" indent="-514350" eaLnBrk="1" hangingPunct="1">
              <a:buFont typeface="Georgia" pitchFamily="18" charset="0"/>
              <a:buNone/>
            </a:pPr>
            <a:r>
              <a:rPr lang="zh-CN" altLang="en-US" b="1" smtClean="0">
                <a:latin typeface="宋体" charset="-122"/>
                <a:ea typeface="楷体"/>
                <a:cs typeface="楷体"/>
              </a:rPr>
              <a:t>       包括宫颈与子宫解剖结构异常，子宫发育不良、畸形、子宫内膜异位症、结核、炎症、宫腔内粘连、狭窄都可导致受精卵的植入和胚胎继续发育障碍，子宫肿瘤和子宫肌瘤可造成不孕。</a:t>
            </a:r>
          </a:p>
          <a:p>
            <a:pPr marL="623888" indent="-514350" eaLnBrk="1" hangingPunct="1">
              <a:buFont typeface="Georgia" pitchFamily="18" charset="0"/>
              <a:buNone/>
            </a:pPr>
            <a:endParaRPr lang="en-US" altLang="zh-CN" b="1" smtClean="0">
              <a:latin typeface="宋体" charset="-122"/>
              <a:ea typeface="楷体"/>
              <a:cs typeface="楷体"/>
            </a:endParaRPr>
          </a:p>
          <a:p>
            <a:pPr marL="623888" indent="-514350" eaLnBrk="1" hangingPunct="1">
              <a:buFont typeface="Georgia" pitchFamily="18" charset="0"/>
              <a:buNone/>
            </a:pPr>
            <a:r>
              <a:rPr lang="zh-CN" altLang="en-US" b="1" smtClean="0">
                <a:solidFill>
                  <a:srgbClr val="FF0000"/>
                </a:solidFill>
                <a:latin typeface="宋体" charset="-122"/>
                <a:ea typeface="楷体"/>
                <a:cs typeface="楷体"/>
              </a:rPr>
              <a:t>（</a:t>
            </a:r>
            <a:r>
              <a:rPr lang="en-US" altLang="zh-CN" b="1" smtClean="0">
                <a:solidFill>
                  <a:srgbClr val="FF0000"/>
                </a:solidFill>
                <a:latin typeface="宋体" charset="-122"/>
                <a:ea typeface="楷体"/>
                <a:cs typeface="楷体"/>
              </a:rPr>
              <a:t>4</a:t>
            </a:r>
            <a:r>
              <a:rPr lang="zh-CN" altLang="en-US" b="1" smtClean="0">
                <a:solidFill>
                  <a:srgbClr val="FF0000"/>
                </a:solidFill>
                <a:latin typeface="宋体" charset="-122"/>
                <a:ea typeface="楷体"/>
                <a:cs typeface="楷体"/>
              </a:rPr>
              <a:t>）外阴与阴道因素</a:t>
            </a:r>
          </a:p>
          <a:p>
            <a:pPr marL="623888" indent="-514350" eaLnBrk="1" hangingPunct="1">
              <a:buFont typeface="Georgia" pitchFamily="18" charset="0"/>
              <a:buNone/>
            </a:pPr>
            <a:r>
              <a:rPr lang="zh-CN" altLang="en-US" b="1" smtClean="0">
                <a:solidFill>
                  <a:srgbClr val="68007F"/>
                </a:solidFill>
                <a:latin typeface="宋体" charset="-122"/>
                <a:ea typeface="楷体"/>
                <a:cs typeface="楷体"/>
              </a:rPr>
              <a:t>       </a:t>
            </a:r>
            <a:r>
              <a:rPr lang="zh-CN" altLang="en-US" b="1" smtClean="0">
                <a:latin typeface="宋体" charset="-122"/>
                <a:ea typeface="楷体"/>
                <a:cs typeface="楷体"/>
              </a:rPr>
              <a:t>处女膜发育异常，阴道部分或完全闭锁，阴道受机械性损伤后发生瘢痕狭窄等均可以影响正常性生活，阻止精子进入宫颈口，严重的阴道炎改变阴道酸碱度也可以引起不孕。</a:t>
            </a:r>
          </a:p>
          <a:p>
            <a:pPr marL="623888" indent="-514350" eaLnBrk="1" hangingPunct="1">
              <a:buFont typeface="Georgia" pitchFamily="18" charset="0"/>
              <a:buNone/>
            </a:pPr>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内容占位符 2"/>
          <p:cNvSpPr>
            <a:spLocks noGrp="1"/>
          </p:cNvSpPr>
          <p:nvPr>
            <p:ph idx="4294967295"/>
          </p:nvPr>
        </p:nvSpPr>
        <p:spPr>
          <a:xfrm>
            <a:off x="468313" y="1125538"/>
            <a:ext cx="8229600" cy="5073650"/>
          </a:xfrm>
        </p:spPr>
        <p:txBody>
          <a:bodyPr/>
          <a:lstStyle/>
          <a:p>
            <a:pPr marL="642938" indent="-533400" eaLnBrk="1" hangingPunct="1">
              <a:buFont typeface="Georgia" pitchFamily="18" charset="0"/>
              <a:buNone/>
            </a:pPr>
            <a:r>
              <a:rPr lang="en-US" altLang="zh-CN" sz="2400" b="1" smtClean="0">
                <a:latin typeface="宋体" charset="-122"/>
                <a:ea typeface="楷体"/>
                <a:cs typeface="楷体"/>
              </a:rPr>
              <a:t>2</a:t>
            </a:r>
            <a:r>
              <a:rPr lang="zh-CN" altLang="en-US" sz="2400" b="1" smtClean="0">
                <a:latin typeface="宋体" charset="-122"/>
                <a:ea typeface="楷体"/>
                <a:cs typeface="楷体"/>
              </a:rPr>
              <a:t>、男性不孕因素</a:t>
            </a:r>
          </a:p>
          <a:p>
            <a:pPr marL="642938" indent="-533400">
              <a:buFont typeface="Georgia" pitchFamily="18" charset="0"/>
              <a:buNone/>
            </a:pPr>
            <a:r>
              <a:rPr lang="zh-CN" altLang="en-US" sz="2400" b="1" smtClean="0">
                <a:latin typeface="宋体" charset="-122"/>
              </a:rPr>
              <a:t>       常见的精子生成障碍与精子运动障碍，再者精子本身的异常。</a:t>
            </a:r>
          </a:p>
          <a:p>
            <a:pPr marL="642938" indent="-533400">
              <a:buFont typeface="Georgia" pitchFamily="18" charset="0"/>
              <a:buNone/>
            </a:pPr>
            <a:r>
              <a:rPr lang="zh-CN" altLang="en-US" sz="2400" b="1" smtClean="0">
                <a:solidFill>
                  <a:srgbClr val="FF0000"/>
                </a:solidFill>
                <a:latin typeface="宋体" charset="-122"/>
              </a:rPr>
              <a:t>（</a:t>
            </a:r>
            <a:r>
              <a:rPr lang="en-US" altLang="zh-CN" sz="2400" b="1" smtClean="0">
                <a:solidFill>
                  <a:srgbClr val="FF0000"/>
                </a:solidFill>
                <a:latin typeface="宋体" charset="-122"/>
              </a:rPr>
              <a:t>1</a:t>
            </a:r>
            <a:r>
              <a:rPr lang="zh-CN" altLang="en-US" sz="2400" b="1" smtClean="0">
                <a:solidFill>
                  <a:srgbClr val="FF0000"/>
                </a:solidFill>
                <a:latin typeface="宋体" charset="-122"/>
              </a:rPr>
              <a:t>）精子生成障碍</a:t>
            </a:r>
            <a:endParaRPr lang="zh-CN" altLang="en-US" sz="2400" b="1" smtClean="0">
              <a:latin typeface="宋体" charset="-122"/>
            </a:endParaRPr>
          </a:p>
          <a:p>
            <a:pPr marL="642938" indent="-533400">
              <a:buFont typeface="Georgia" pitchFamily="18" charset="0"/>
              <a:buNone/>
            </a:pPr>
            <a:r>
              <a:rPr lang="zh-CN" altLang="en-US" sz="2400" b="1" smtClean="0">
                <a:latin typeface="宋体" charset="-122"/>
              </a:rPr>
              <a:t>       精索静脉曲张，睾丸炎症，严重的生殖道感染，隐睾、睾丸发育不良，下丘脑</a:t>
            </a:r>
            <a:r>
              <a:rPr lang="en-US" altLang="zh-CN" sz="2400" b="1" smtClean="0">
                <a:latin typeface="宋体" charset="-122"/>
              </a:rPr>
              <a:t>-</a:t>
            </a:r>
            <a:r>
              <a:rPr lang="zh-CN" altLang="en-US" sz="2400" b="1" smtClean="0">
                <a:latin typeface="宋体" charset="-122"/>
              </a:rPr>
              <a:t>垂体</a:t>
            </a:r>
            <a:r>
              <a:rPr lang="en-US" altLang="zh-CN" sz="2400" b="1" smtClean="0">
                <a:latin typeface="宋体" charset="-122"/>
              </a:rPr>
              <a:t>-</a:t>
            </a:r>
            <a:r>
              <a:rPr lang="zh-CN" altLang="en-US" sz="2400" b="1" smtClean="0">
                <a:latin typeface="宋体" charset="-122"/>
              </a:rPr>
              <a:t>睾丸轴的功能紊乱或者其他内分泌系统，如甲状腺疾病，肾上腺疾病，糖尿病等理化因素致癌致突变物质，放化疗，慢性酒精中毒等。</a:t>
            </a:r>
          </a:p>
          <a:p>
            <a:pPr marL="642938" indent="-533400">
              <a:buFont typeface="Georgia" pitchFamily="18" charset="0"/>
              <a:buNone/>
            </a:pPr>
            <a:r>
              <a:rPr lang="zh-CN" altLang="en-US" sz="2400" b="1" smtClean="0">
                <a:solidFill>
                  <a:srgbClr val="FF0000"/>
                </a:solidFill>
                <a:latin typeface="宋体" charset="-122"/>
              </a:rPr>
              <a:t>（</a:t>
            </a:r>
            <a:r>
              <a:rPr lang="en-US" altLang="zh-CN" sz="2400" b="1" smtClean="0">
                <a:solidFill>
                  <a:srgbClr val="FF0000"/>
                </a:solidFill>
                <a:latin typeface="宋体" charset="-122"/>
              </a:rPr>
              <a:t>2</a:t>
            </a:r>
            <a:r>
              <a:rPr lang="zh-CN" altLang="en-US" sz="2400" b="1" smtClean="0">
                <a:solidFill>
                  <a:srgbClr val="FF0000"/>
                </a:solidFill>
                <a:latin typeface="宋体" charset="-122"/>
              </a:rPr>
              <a:t>）精子运动障碍</a:t>
            </a:r>
            <a:endParaRPr lang="zh-CN" altLang="en-US" sz="2400" b="1" smtClean="0">
              <a:latin typeface="宋体" charset="-122"/>
            </a:endParaRPr>
          </a:p>
          <a:p>
            <a:pPr marL="642938" indent="-533400">
              <a:buFont typeface="Georgia" pitchFamily="18" charset="0"/>
              <a:buNone/>
            </a:pPr>
            <a:r>
              <a:rPr lang="zh-CN" altLang="en-US" sz="2400" b="1" smtClean="0">
                <a:latin typeface="宋体" charset="-122"/>
              </a:rPr>
              <a:t>       附睾和输精管结核可使输精管阻塞，阻塞精子通过，阳痿、早泄患者往往不能使精子进入阴道，慢性前列腺炎及精囊炎等，因其分泌物不利于精子的生存而影响受孕。</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内容占位符 2"/>
          <p:cNvSpPr>
            <a:spLocks noGrp="1"/>
          </p:cNvSpPr>
          <p:nvPr>
            <p:ph idx="4294967295"/>
          </p:nvPr>
        </p:nvSpPr>
        <p:spPr>
          <a:xfrm>
            <a:off x="395288" y="1052513"/>
            <a:ext cx="8229600" cy="5073650"/>
          </a:xfrm>
        </p:spPr>
        <p:txBody>
          <a:bodyPr/>
          <a:lstStyle/>
          <a:p>
            <a:pPr marL="642938" indent="-533400" eaLnBrk="1" hangingPunct="1">
              <a:spcBef>
                <a:spcPct val="0"/>
              </a:spcBef>
              <a:buClrTx/>
              <a:buFontTx/>
              <a:buNone/>
            </a:pPr>
            <a:r>
              <a:rPr lang="zh-CN" altLang="en-US" b="1" smtClean="0">
                <a:latin typeface="宋体" charset="-122"/>
              </a:rPr>
              <a:t>   </a:t>
            </a:r>
          </a:p>
          <a:p>
            <a:pPr marL="642938" indent="-533400" eaLnBrk="1" hangingPunct="1">
              <a:spcBef>
                <a:spcPct val="0"/>
              </a:spcBef>
              <a:buClrTx/>
              <a:buFontTx/>
              <a:buNone/>
            </a:pPr>
            <a:r>
              <a:rPr lang="zh-CN" altLang="en-US" b="1" smtClean="0">
                <a:latin typeface="宋体" charset="-122"/>
              </a:rPr>
              <a:t>       造成男性附性腺炎和梗塞性无精症</a:t>
            </a:r>
            <a:r>
              <a:rPr lang="zh-CN" altLang="en-US" b="1" smtClean="0">
                <a:solidFill>
                  <a:srgbClr val="800080"/>
                </a:solidFill>
                <a:latin typeface="宋体" charset="-122"/>
              </a:rPr>
              <a:t>，在正常可生育者中，支原体感染者占</a:t>
            </a:r>
            <a:r>
              <a:rPr lang="en-US" altLang="zh-CN" b="1" smtClean="0">
                <a:solidFill>
                  <a:srgbClr val="800080"/>
                </a:solidFill>
                <a:latin typeface="宋体" charset="-122"/>
              </a:rPr>
              <a:t>15%-21%</a:t>
            </a:r>
            <a:r>
              <a:rPr lang="zh-CN" altLang="en-US" b="1" smtClean="0">
                <a:solidFill>
                  <a:srgbClr val="800080"/>
                </a:solidFill>
                <a:latin typeface="宋体" charset="-122"/>
              </a:rPr>
              <a:t>，在不孕不育者中可达</a:t>
            </a:r>
            <a:r>
              <a:rPr lang="en-US" altLang="zh-CN" b="1" smtClean="0">
                <a:solidFill>
                  <a:srgbClr val="800080"/>
                </a:solidFill>
                <a:latin typeface="宋体" charset="-122"/>
              </a:rPr>
              <a:t>30%-50%</a:t>
            </a:r>
            <a:r>
              <a:rPr lang="zh-CN" altLang="en-US" b="1" smtClean="0">
                <a:solidFill>
                  <a:srgbClr val="800080"/>
                </a:solidFill>
                <a:latin typeface="宋体" charset="-122"/>
              </a:rPr>
              <a:t>，衣原体感染在不孕不育中占</a:t>
            </a:r>
            <a:r>
              <a:rPr lang="en-US" altLang="zh-CN" b="1" smtClean="0">
                <a:solidFill>
                  <a:srgbClr val="800080"/>
                </a:solidFill>
                <a:latin typeface="宋体" charset="-122"/>
              </a:rPr>
              <a:t>5%-25%</a:t>
            </a:r>
            <a:r>
              <a:rPr lang="zh-CN" altLang="en-US" b="1" smtClean="0">
                <a:solidFill>
                  <a:srgbClr val="800080"/>
                </a:solidFill>
                <a:latin typeface="宋体" charset="-122"/>
              </a:rPr>
              <a:t>，淋球菌感染者占</a:t>
            </a:r>
            <a:r>
              <a:rPr lang="en-US" altLang="zh-CN" b="1" smtClean="0">
                <a:solidFill>
                  <a:srgbClr val="800080"/>
                </a:solidFill>
                <a:latin typeface="宋体" charset="-122"/>
              </a:rPr>
              <a:t>1%-5%</a:t>
            </a:r>
            <a:r>
              <a:rPr lang="zh-CN" altLang="en-US" b="1" smtClean="0">
                <a:latin typeface="宋体" charset="-122"/>
              </a:rPr>
              <a:t>。</a:t>
            </a:r>
          </a:p>
          <a:p>
            <a:pPr marL="642938" indent="-533400" eaLnBrk="1" hangingPunct="1">
              <a:spcBef>
                <a:spcPct val="0"/>
              </a:spcBef>
              <a:buClrTx/>
              <a:buFontTx/>
              <a:buNone/>
            </a:pPr>
            <a:r>
              <a:rPr lang="zh-CN" altLang="en-US" b="1" smtClean="0">
                <a:latin typeface="宋体" charset="-122"/>
              </a:rPr>
              <a:t>   </a:t>
            </a:r>
          </a:p>
          <a:p>
            <a:pPr marL="642938" indent="-533400" eaLnBrk="1" hangingPunct="1">
              <a:spcBef>
                <a:spcPct val="0"/>
              </a:spcBef>
              <a:buClrTx/>
              <a:buFontTx/>
              <a:buNone/>
            </a:pPr>
            <a:r>
              <a:rPr lang="zh-CN" altLang="en-US" b="1" smtClean="0">
                <a:latin typeface="宋体" charset="-122"/>
              </a:rPr>
              <a:t>       这些性传播疾病病原体绝非仅通过性传播，还与卫生条件，生活习惯密切相关。一些人，由于平时不注意卫生，容易感染支原体，衣原体、尖锐湿疣等。</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内容占位符 2"/>
          <p:cNvSpPr>
            <a:spLocks noGrp="1"/>
          </p:cNvSpPr>
          <p:nvPr>
            <p:ph idx="1"/>
          </p:nvPr>
        </p:nvSpPr>
        <p:spPr>
          <a:xfrm>
            <a:off x="468313" y="981075"/>
            <a:ext cx="8229600" cy="5073650"/>
          </a:xfrm>
        </p:spPr>
        <p:txBody>
          <a:bodyPr/>
          <a:lstStyle/>
          <a:p>
            <a:pPr marL="642938" indent="-533400" eaLnBrk="1" hangingPunct="1">
              <a:buFont typeface="Georgia" pitchFamily="18" charset="0"/>
              <a:buNone/>
            </a:pPr>
            <a:r>
              <a:rPr lang="en-US" altLang="zh-CN" b="1" smtClean="0">
                <a:latin typeface="宋体" charset="-122"/>
                <a:ea typeface="楷体"/>
                <a:cs typeface="楷体"/>
              </a:rPr>
              <a:t>3</a:t>
            </a:r>
            <a:r>
              <a:rPr lang="zh-CN" altLang="en-US" b="1" smtClean="0">
                <a:latin typeface="宋体" charset="-122"/>
                <a:ea typeface="楷体"/>
                <a:cs typeface="楷体"/>
              </a:rPr>
              <a:t>、</a:t>
            </a:r>
            <a:r>
              <a:rPr lang="zh-CN" altLang="en-US" b="1" smtClean="0">
                <a:latin typeface="宋体" charset="-122"/>
              </a:rPr>
              <a:t>免疫因素</a:t>
            </a:r>
          </a:p>
          <a:p>
            <a:pPr marL="642938" indent="-533400" eaLnBrk="1" hangingPunct="1">
              <a:buFont typeface="Georgia" pitchFamily="18" charset="0"/>
              <a:buNone/>
            </a:pPr>
            <a:r>
              <a:rPr lang="zh-CN" altLang="en-US" b="1" smtClean="0">
                <a:latin typeface="宋体" charset="-122"/>
              </a:rPr>
              <a:t>       </a:t>
            </a:r>
            <a:r>
              <a:rPr lang="zh-CN" altLang="en-US" b="1" smtClean="0">
                <a:solidFill>
                  <a:srgbClr val="800080"/>
                </a:solidFill>
                <a:latin typeface="宋体" charset="-122"/>
              </a:rPr>
              <a:t>引起不孕的免疫因素包括精子免疫，自身免疫，同种免疫，女方体液免疫异常，子宫内膜局部细胞免疫异常等</a:t>
            </a:r>
            <a:r>
              <a:rPr lang="zh-CN" altLang="en-US" b="1" smtClean="0">
                <a:latin typeface="宋体" charset="-122"/>
              </a:rPr>
              <a:t>。精子对女子生殖道来说是异种抗原，正常情况下，女性生殖道黏膜上皮完整，避免性交时进入生殖道的精子产生免疫反应，但当炎症损伤时，女性生殖道黏膜上皮完整性受到破坏，性交后进入生殖道的精液成分，</a:t>
            </a:r>
            <a:r>
              <a:rPr lang="zh-CN" altLang="en-US" b="1" smtClean="0">
                <a:solidFill>
                  <a:srgbClr val="800080"/>
                </a:solidFill>
                <a:latin typeface="宋体" charset="-122"/>
              </a:rPr>
              <a:t>尤其是精子异抗原，则刺激女性免疫系统产生抗精子抗体，影响精子的运行，干扰精子的获能及顶体反应，还可影响精子穿透卵子周围的透明带影响受精，从而引起不孕</a:t>
            </a:r>
            <a:r>
              <a:rPr lang="zh-CN" altLang="en-US" b="1" smtClean="0">
                <a:latin typeface="宋体" charset="-122"/>
              </a:rPr>
              <a:t>。</a:t>
            </a:r>
            <a:r>
              <a:rPr lang="zh-CN" altLang="en-US" b="1"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内容占位符 2"/>
          <p:cNvSpPr>
            <a:spLocks noGrp="1"/>
          </p:cNvSpPr>
          <p:nvPr>
            <p:ph idx="4294967295"/>
          </p:nvPr>
        </p:nvSpPr>
        <p:spPr>
          <a:xfrm>
            <a:off x="468313" y="981075"/>
            <a:ext cx="8229600" cy="5073650"/>
          </a:xfrm>
        </p:spPr>
        <p:txBody>
          <a:bodyPr/>
          <a:lstStyle/>
          <a:p>
            <a:pPr marL="642938" indent="-533400">
              <a:buFont typeface="Georgia" pitchFamily="18" charset="0"/>
              <a:buNone/>
            </a:pPr>
            <a:r>
              <a:rPr lang="en-US" altLang="zh-CN" b="1" smtClean="0">
                <a:latin typeface="宋体" charset="-122"/>
              </a:rPr>
              <a:t>4</a:t>
            </a:r>
            <a:r>
              <a:rPr lang="zh-CN" altLang="en-US" b="1" smtClean="0">
                <a:latin typeface="宋体" charset="-122"/>
              </a:rPr>
              <a:t>、男女双方不孕因素</a:t>
            </a:r>
          </a:p>
          <a:p>
            <a:pPr marL="642938" indent="-533400">
              <a:buFont typeface="Georgia" pitchFamily="18" charset="0"/>
              <a:buNone/>
            </a:pPr>
            <a:r>
              <a:rPr lang="zh-CN" altLang="en-US" b="1" smtClean="0">
                <a:latin typeface="宋体" charset="-122"/>
              </a:rPr>
              <a:t>       男女双方性生活障碍，对</a:t>
            </a:r>
            <a:r>
              <a:rPr lang="zh-CN" altLang="en-US" b="1" smtClean="0">
                <a:solidFill>
                  <a:srgbClr val="800080"/>
                </a:solidFill>
                <a:latin typeface="宋体" charset="-122"/>
              </a:rPr>
              <a:t>性知识缺乏</a:t>
            </a:r>
            <a:r>
              <a:rPr lang="zh-CN" altLang="en-US" b="1" smtClean="0">
                <a:latin typeface="宋体" charset="-122"/>
              </a:rPr>
              <a:t>及</a:t>
            </a:r>
            <a:r>
              <a:rPr lang="zh-CN" altLang="en-US" b="1" smtClean="0">
                <a:solidFill>
                  <a:srgbClr val="800080"/>
                </a:solidFill>
                <a:latin typeface="宋体" charset="-122"/>
              </a:rPr>
              <a:t>精神高度紧张</a:t>
            </a:r>
            <a:r>
              <a:rPr lang="zh-CN" altLang="en-US" b="1" smtClean="0">
                <a:latin typeface="宋体" charset="-122"/>
              </a:rPr>
              <a:t>，也可以导致不孕。</a:t>
            </a:r>
          </a:p>
          <a:p>
            <a:pPr marL="642938" indent="-533400">
              <a:buFont typeface="Georgia" pitchFamily="18" charset="0"/>
              <a:buNone/>
            </a:pPr>
            <a:endParaRPr lang="en-US" altLang="zh-CN" b="1" smtClean="0">
              <a:latin typeface="宋体" charset="-122"/>
            </a:endParaRPr>
          </a:p>
          <a:p>
            <a:pPr marL="642938" indent="-533400">
              <a:buFont typeface="Georgia" pitchFamily="18" charset="0"/>
              <a:buNone/>
            </a:pPr>
            <a:r>
              <a:rPr lang="en-US" altLang="zh-CN" b="1" smtClean="0">
                <a:latin typeface="宋体" charset="-122"/>
              </a:rPr>
              <a:t>5</a:t>
            </a:r>
            <a:r>
              <a:rPr lang="zh-CN" altLang="en-US" b="1" smtClean="0">
                <a:latin typeface="宋体" charset="-122"/>
              </a:rPr>
              <a:t>、综合因素</a:t>
            </a:r>
          </a:p>
          <a:p>
            <a:pPr marL="642938" indent="-533400">
              <a:buFont typeface="Georgia" pitchFamily="18" charset="0"/>
              <a:buNone/>
            </a:pPr>
            <a:r>
              <a:rPr lang="zh-CN" altLang="en-US" b="1" smtClean="0">
                <a:latin typeface="宋体" charset="-122"/>
              </a:rPr>
              <a:t>       由于现今疾病的形成表现得越来越复杂，往往不是单一因素引起，</a:t>
            </a:r>
            <a:r>
              <a:rPr lang="zh-CN" altLang="en-US" b="1" smtClean="0">
                <a:solidFill>
                  <a:srgbClr val="800080"/>
                </a:solidFill>
                <a:latin typeface="宋体" charset="-122"/>
              </a:rPr>
              <a:t>不孕症患者可伴有精神因素的影响</a:t>
            </a:r>
            <a:r>
              <a:rPr lang="zh-CN" altLang="en-US" b="1" smtClean="0">
                <a:latin typeface="宋体" charset="-122"/>
              </a:rPr>
              <a:t>。许多不孕患者，</a:t>
            </a:r>
            <a:r>
              <a:rPr lang="zh-CN" altLang="en-US" b="1" smtClean="0">
                <a:solidFill>
                  <a:srgbClr val="800080"/>
                </a:solidFill>
                <a:latin typeface="宋体" charset="-122"/>
              </a:rPr>
              <a:t>排卵障碍伴有输卵管炎症</a:t>
            </a:r>
            <a:r>
              <a:rPr lang="zh-CN" altLang="en-US" b="1" smtClean="0">
                <a:latin typeface="宋体" charset="-122"/>
              </a:rPr>
              <a:t>多种疾病同时存在，男女双方同时存在问题也不少见，因此多方面因素导致不孕占有很大部分。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1"/>
          <p:cNvSpPr>
            <a:spLocks noGrp="1"/>
          </p:cNvSpPr>
          <p:nvPr>
            <p:ph type="title" idx="4294967295"/>
          </p:nvPr>
        </p:nvSpPr>
        <p:spPr>
          <a:xfrm>
            <a:off x="285750" y="928688"/>
            <a:ext cx="4214813" cy="428625"/>
          </a:xfrm>
        </p:spPr>
        <p:txBody>
          <a:bodyPr/>
          <a:lstStyle/>
          <a:p>
            <a:pPr eaLnBrk="1" hangingPunct="1"/>
            <a:r>
              <a:rPr lang="zh-CN" altLang="en-US" sz="3600" smtClean="0"/>
              <a:t/>
            </a:r>
            <a:br>
              <a:rPr lang="zh-CN" altLang="en-US" sz="3600" smtClean="0"/>
            </a:br>
            <a:endParaRPr lang="zh-CN" altLang="en-US" sz="3600" smtClean="0"/>
          </a:p>
        </p:txBody>
      </p:sp>
      <p:sp>
        <p:nvSpPr>
          <p:cNvPr id="28674" name="内容占位符 2"/>
          <p:cNvSpPr>
            <a:spLocks noGrp="1"/>
          </p:cNvSpPr>
          <p:nvPr>
            <p:ph idx="4294967295"/>
          </p:nvPr>
        </p:nvSpPr>
        <p:spPr>
          <a:xfrm>
            <a:off x="323850" y="549275"/>
            <a:ext cx="8496300" cy="5759450"/>
          </a:xfrm>
        </p:spPr>
        <p:txBody>
          <a:bodyPr/>
          <a:lstStyle/>
          <a:p>
            <a:pPr eaLnBrk="1" hangingPunct="1">
              <a:buFont typeface="Georgia" pitchFamily="18" charset="0"/>
              <a:buNone/>
            </a:pPr>
            <a:r>
              <a:rPr lang="zh-CN" altLang="en-US" sz="3600" b="1" smtClean="0">
                <a:solidFill>
                  <a:srgbClr val="FF0000"/>
                </a:solidFill>
                <a:latin typeface="宋体" charset="-122"/>
                <a:ea typeface="黑体" pitchFamily="2" charset="-122"/>
              </a:rPr>
              <a:t>中医病因病机</a:t>
            </a:r>
          </a:p>
          <a:p>
            <a:pPr eaLnBrk="1" hangingPunct="1">
              <a:buFont typeface="Georgia" pitchFamily="18" charset="0"/>
              <a:buNone/>
            </a:pPr>
            <a:r>
              <a:rPr lang="en-US" altLang="zh-CN" b="1" smtClean="0">
                <a:latin typeface="宋体" charset="-122"/>
                <a:ea typeface="楷体"/>
                <a:cs typeface="楷体"/>
              </a:rPr>
              <a:t>    《</a:t>
            </a:r>
            <a:r>
              <a:rPr lang="zh-CN" altLang="en-US" b="1" smtClean="0">
                <a:latin typeface="宋体" charset="-122"/>
                <a:ea typeface="楷体"/>
                <a:cs typeface="楷体"/>
              </a:rPr>
              <a:t>黄帝内经</a:t>
            </a:r>
            <a:r>
              <a:rPr lang="en-US" altLang="zh-CN" b="1" smtClean="0">
                <a:latin typeface="宋体" charset="-122"/>
                <a:ea typeface="楷体"/>
                <a:cs typeface="楷体"/>
              </a:rPr>
              <a:t>.</a:t>
            </a:r>
            <a:r>
              <a:rPr lang="zh-CN" altLang="en-US" b="1" smtClean="0">
                <a:latin typeface="宋体" charset="-122"/>
                <a:ea typeface="楷体"/>
                <a:cs typeface="楷体"/>
              </a:rPr>
              <a:t>上古天真论</a:t>
            </a:r>
            <a:r>
              <a:rPr lang="en-US" altLang="zh-CN" b="1" smtClean="0">
                <a:latin typeface="宋体" charset="-122"/>
                <a:ea typeface="楷体"/>
                <a:cs typeface="楷体"/>
              </a:rPr>
              <a:t>》</a:t>
            </a:r>
            <a:r>
              <a:rPr lang="zh-CN" altLang="en-US" b="1" smtClean="0">
                <a:latin typeface="宋体" charset="-122"/>
                <a:ea typeface="楷体"/>
                <a:cs typeface="楷体"/>
              </a:rPr>
              <a:t>云：“女子七岁，肾气盛，齿更发长</a:t>
            </a:r>
            <a:r>
              <a:rPr lang="en-US" altLang="zh-CN" b="1" smtClean="0">
                <a:latin typeface="宋体" charset="-122"/>
                <a:ea typeface="楷体"/>
                <a:cs typeface="楷体"/>
              </a:rPr>
              <a:t>……”</a:t>
            </a:r>
          </a:p>
          <a:p>
            <a:pPr eaLnBrk="1" hangingPunct="1">
              <a:buFont typeface="Georgia" pitchFamily="18" charset="0"/>
              <a:buNone/>
            </a:pPr>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由此可见，</a:t>
            </a:r>
            <a:r>
              <a:rPr lang="zh-CN" altLang="en-US" b="1" smtClean="0">
                <a:solidFill>
                  <a:srgbClr val="68007F"/>
                </a:solidFill>
                <a:latin typeface="宋体" charset="-122"/>
                <a:ea typeface="楷体"/>
                <a:cs typeface="楷体"/>
              </a:rPr>
              <a:t>女性的正常生理功能的维持与肾的关系非常密切，女性疾病的根本从肾论治，在不孕症这方面表现尤为突出。</a:t>
            </a:r>
          </a:p>
          <a:p>
            <a:pPr eaLnBrk="1" hangingPunct="1">
              <a:buFont typeface="Georgia" pitchFamily="18" charset="0"/>
              <a:buNone/>
            </a:pPr>
            <a:endParaRPr lang="zh-CN" altLang="en-US" b="1" smtClean="0">
              <a:solidFill>
                <a:srgbClr val="68007F"/>
              </a:solidFill>
              <a:latin typeface="宋体" charset="-122"/>
              <a:ea typeface="楷体"/>
              <a:cs typeface="楷体"/>
            </a:endParaRPr>
          </a:p>
          <a:p>
            <a:pPr eaLnBrk="1" hangingPunct="1">
              <a:buFont typeface="Georgia" pitchFamily="18" charset="0"/>
              <a:buNone/>
            </a:pPr>
            <a:r>
              <a:rPr lang="zh-CN" altLang="en-US" b="1" smtClean="0">
                <a:latin typeface="宋体" charset="-122"/>
              </a:rPr>
              <a:t>     肾气盛，天癸成熟，使任脉通畅，冲脉气盛，作用于子宫，冲任使之气血调和，男女适时交会，两精相持，则胎孕乃成</a:t>
            </a:r>
            <a:r>
              <a:rPr lang="zh-CN" altLang="en-US" smtClean="0">
                <a:latin typeface="宋体" charset="-122"/>
              </a:rPr>
              <a:t>。</a:t>
            </a:r>
            <a:endParaRPr lang="zh-CN" altLang="en-US" smtClean="0">
              <a:solidFill>
                <a:srgbClr val="68007F"/>
              </a:solidFill>
              <a:latin typeface="宋体" charset="-122"/>
              <a:ea typeface="楷体"/>
              <a:cs typeface="楷体"/>
            </a:endParaRPr>
          </a:p>
          <a:p>
            <a:endParaRPr lang="zh-CN" altLang="en-US" smtClean="0">
              <a:latin typeface="宋体" charset="-122"/>
            </a:endParaRPr>
          </a:p>
          <a:p>
            <a:pPr>
              <a:buFont typeface="Georgia" pitchFamily="18" charset="0"/>
              <a:buNone/>
            </a:pPr>
            <a:endParaRPr lang="zh-CN" altLang="en-US"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a:t>
            </a:r>
          </a:p>
          <a:p>
            <a:pPr eaLnBrk="1" hangingPunct="1">
              <a:buFont typeface="Georgia" pitchFamily="18" charset="0"/>
              <a:buNone/>
            </a:pPr>
            <a:r>
              <a:rPr lang="en-US" altLang="zh-CN" b="1" smtClean="0">
                <a:latin typeface="宋体" charset="-122"/>
                <a:ea typeface="楷体"/>
                <a:cs typeface="楷体"/>
              </a:rPr>
              <a:t> </a:t>
            </a:r>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1"/>
          <p:cNvSpPr>
            <a:spLocks noGrp="1"/>
          </p:cNvSpPr>
          <p:nvPr>
            <p:ph type="title" idx="4294967295"/>
          </p:nvPr>
        </p:nvSpPr>
        <p:spPr>
          <a:xfrm>
            <a:off x="285750" y="928688"/>
            <a:ext cx="4214813" cy="428625"/>
          </a:xfrm>
        </p:spPr>
        <p:txBody>
          <a:bodyPr/>
          <a:lstStyle/>
          <a:p>
            <a:pPr eaLnBrk="1" hangingPunct="1"/>
            <a:r>
              <a:rPr lang="zh-CN" altLang="en-US" sz="3600" smtClean="0"/>
              <a:t/>
            </a:r>
            <a:br>
              <a:rPr lang="zh-CN" altLang="en-US" sz="3600" smtClean="0"/>
            </a:br>
            <a:endParaRPr lang="zh-CN" altLang="en-US" sz="3600" smtClean="0"/>
          </a:p>
        </p:txBody>
      </p:sp>
      <p:sp>
        <p:nvSpPr>
          <p:cNvPr id="29698" name="内容占位符 2"/>
          <p:cNvSpPr>
            <a:spLocks noGrp="1"/>
          </p:cNvSpPr>
          <p:nvPr>
            <p:ph idx="4294967295"/>
          </p:nvPr>
        </p:nvSpPr>
        <p:spPr>
          <a:xfrm>
            <a:off x="323850" y="476250"/>
            <a:ext cx="8496300" cy="5759450"/>
          </a:xfrm>
        </p:spPr>
        <p:txBody>
          <a:bodyPr/>
          <a:lstStyle/>
          <a:p>
            <a:pPr eaLnBrk="1" hangingPunct="1">
              <a:buFont typeface="Georgia" pitchFamily="18" charset="0"/>
              <a:buNone/>
            </a:pPr>
            <a:endParaRPr lang="zh-CN" altLang="en-US" b="1" smtClean="0"/>
          </a:p>
          <a:p>
            <a:pPr eaLnBrk="1" hangingPunct="1">
              <a:buFont typeface="Georgia" pitchFamily="18" charset="0"/>
              <a:buNone/>
            </a:pPr>
            <a:r>
              <a:rPr lang="zh-CN" altLang="en-US" smtClean="0">
                <a:latin typeface="宋体" charset="-122"/>
              </a:rPr>
              <a:t>     </a:t>
            </a:r>
            <a:r>
              <a:rPr lang="zh-CN" altLang="en-US" b="1" smtClean="0">
                <a:latin typeface="宋体" charset="-122"/>
              </a:rPr>
              <a:t>若先天肾气不足，或房事不节，久病伤肾，肾气暗耗，则冲任虚衰，胞脉失养，不能摄精成孕；若肾阳不足，命门火衰，冲任失于温煦，不能摄精成孕，或胎萎不长；若肾阴不足，精血亏损，胞失滋润，甚或阴虚火旺，血海蕴热，冲任失调，均不能摄精成孕，发为不孕症。</a:t>
            </a:r>
          </a:p>
          <a:p>
            <a:pPr eaLnBrk="1" hangingPunct="1">
              <a:buFont typeface="Georgia" pitchFamily="18" charset="0"/>
              <a:buNone/>
            </a:pPr>
            <a:endParaRPr lang="en-US" altLang="zh-CN" b="1" smtClean="0">
              <a:solidFill>
                <a:srgbClr val="68007F"/>
              </a:solidFill>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由此</a:t>
            </a:r>
            <a:r>
              <a:rPr lang="zh-CN" altLang="en-US" b="1" smtClean="0">
                <a:solidFill>
                  <a:srgbClr val="68007F"/>
                </a:solidFill>
                <a:latin typeface="宋体" charset="-122"/>
                <a:ea typeface="楷体"/>
                <a:cs typeface="楷体"/>
              </a:rPr>
              <a:t>我们可以认为肾虚是不孕症的根本，但临床上常常多证结合，根据临床常见证型，我们可概括为肾虚血瘀、痰湿、湿热和肝郁，治疗以补肾为主，兼以活血化痰、清热利湿，疏肝解郁</a:t>
            </a:r>
            <a:r>
              <a:rPr lang="zh-CN" altLang="en-US" b="1" smtClean="0">
                <a:latin typeface="宋体" charset="-122"/>
                <a:ea typeface="楷体"/>
                <a:cs typeface="楷体"/>
              </a:rPr>
              <a:t>。</a:t>
            </a:r>
            <a:endParaRPr lang="zh-CN" altLang="en-US" sz="3600"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a:t>
            </a:r>
          </a:p>
          <a:p>
            <a:pPr eaLnBrk="1" hangingPunct="1">
              <a:buFont typeface="Georgia" pitchFamily="18" charset="0"/>
              <a:buNone/>
            </a:pPr>
            <a:r>
              <a:rPr lang="en-US" altLang="zh-CN" b="1" smtClean="0">
                <a:latin typeface="宋体" charset="-122"/>
                <a:ea typeface="楷体"/>
                <a:cs typeface="楷体"/>
              </a:rPr>
              <a:t> </a:t>
            </a:r>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p:cNvSpPr>
            <a:spLocks noGrp="1"/>
          </p:cNvSpPr>
          <p:nvPr>
            <p:ph type="title"/>
          </p:nvPr>
        </p:nvSpPr>
        <p:spPr>
          <a:xfrm>
            <a:off x="179388" y="476250"/>
            <a:ext cx="7670800" cy="714375"/>
          </a:xfrm>
        </p:spPr>
        <p:txBody>
          <a:bodyPr/>
          <a:lstStyle/>
          <a:p>
            <a:pPr eaLnBrk="1" hangingPunct="1"/>
            <a:r>
              <a:rPr lang="zh-CN" altLang="en-US" sz="3600" b="1" smtClean="0"/>
              <a:t>三</a:t>
            </a:r>
            <a:r>
              <a:rPr lang="zh-CN" altLang="en-US" sz="3600" b="1" smtClean="0">
                <a:ea typeface="黑体" pitchFamily="2" charset="-122"/>
              </a:rPr>
              <a:t>、输卵管性不孕的中医治疗思路</a:t>
            </a:r>
            <a:endParaRPr lang="zh-CN" altLang="en-US" sz="3600" smtClean="0"/>
          </a:p>
        </p:txBody>
      </p:sp>
      <p:sp>
        <p:nvSpPr>
          <p:cNvPr id="30722" name="内容占位符 2"/>
          <p:cNvSpPr>
            <a:spLocks noGrp="1"/>
          </p:cNvSpPr>
          <p:nvPr>
            <p:ph idx="1"/>
          </p:nvPr>
        </p:nvSpPr>
        <p:spPr>
          <a:xfrm>
            <a:off x="179388" y="1268413"/>
            <a:ext cx="8586787" cy="5113337"/>
          </a:xfrm>
        </p:spPr>
        <p:txBody>
          <a:bodyPr/>
          <a:lstStyle/>
          <a:p>
            <a:pPr eaLnBrk="1" hangingPunct="1">
              <a:buFont typeface="Georgia" pitchFamily="18" charset="0"/>
              <a:buNone/>
            </a:pPr>
            <a:r>
              <a:rPr lang="en-US" altLang="zh-CN" sz="2400" b="1" smtClean="0">
                <a:latin typeface="宋体" charset="-122"/>
              </a:rPr>
              <a:t>1</a:t>
            </a:r>
            <a:r>
              <a:rPr lang="zh-CN" altLang="en-US" sz="2400" b="1" smtClean="0">
                <a:latin typeface="宋体" charset="-122"/>
              </a:rPr>
              <a:t>、输卵管生理功能及病理基础</a:t>
            </a:r>
            <a:endParaRPr lang="zh-CN" altLang="en-US" sz="2400" b="1" smtClean="0">
              <a:latin typeface="宋体" charset="-122"/>
              <a:ea typeface="楷体"/>
              <a:cs typeface="楷体"/>
            </a:endParaRPr>
          </a:p>
          <a:p>
            <a:pPr eaLnBrk="1" hangingPunct="1">
              <a:buFont typeface="Georgia" pitchFamily="18" charset="0"/>
              <a:buNone/>
            </a:pPr>
            <a:r>
              <a:rPr lang="zh-CN" altLang="en-US" sz="2400" b="1" smtClean="0">
                <a:latin typeface="宋体" charset="-122"/>
                <a:ea typeface="楷体"/>
                <a:cs typeface="楷体"/>
              </a:rPr>
              <a:t>（</a:t>
            </a:r>
            <a:r>
              <a:rPr lang="en-US" altLang="zh-CN" sz="2400" b="1" smtClean="0">
                <a:latin typeface="宋体" charset="-122"/>
                <a:ea typeface="楷体"/>
                <a:cs typeface="楷体"/>
              </a:rPr>
              <a:t>1</a:t>
            </a:r>
            <a:r>
              <a:rPr lang="zh-CN" altLang="en-US" sz="2400" b="1" smtClean="0">
                <a:latin typeface="宋体" charset="-122"/>
                <a:ea typeface="楷体"/>
                <a:cs typeface="楷体"/>
              </a:rPr>
              <a:t>）生理功能：</a:t>
            </a:r>
          </a:p>
          <a:p>
            <a:pPr eaLnBrk="1" hangingPunct="1">
              <a:buFont typeface="Georgia" pitchFamily="18" charset="0"/>
              <a:buNone/>
            </a:pPr>
            <a:r>
              <a:rPr lang="zh-CN" altLang="en-US" sz="2400" b="1" smtClean="0">
                <a:latin typeface="宋体" charset="-122"/>
                <a:ea typeface="楷体"/>
                <a:cs typeface="楷体"/>
              </a:rPr>
              <a:t>      输卵管为卵子和精子结合场所及运送受精卵的管道，分为</a:t>
            </a:r>
            <a:r>
              <a:rPr lang="zh-CN" altLang="en-US" sz="2400" b="1" smtClean="0">
                <a:solidFill>
                  <a:srgbClr val="800080"/>
                </a:solidFill>
                <a:latin typeface="宋体" charset="-122"/>
                <a:ea typeface="楷体"/>
                <a:cs typeface="楷体"/>
              </a:rPr>
              <a:t>间质部，峡部，壶腹部和伞部</a:t>
            </a:r>
            <a:r>
              <a:rPr lang="zh-CN" altLang="en-US" sz="2400" b="1" smtClean="0">
                <a:latin typeface="宋体" charset="-122"/>
                <a:ea typeface="楷体"/>
                <a:cs typeface="楷体"/>
              </a:rPr>
              <a:t>，其中伞部具有“</a:t>
            </a:r>
            <a:r>
              <a:rPr lang="zh-CN" altLang="en-US" sz="2400" b="1" smtClean="0">
                <a:solidFill>
                  <a:srgbClr val="800080"/>
                </a:solidFill>
                <a:latin typeface="宋体" charset="-122"/>
                <a:ea typeface="楷体"/>
                <a:cs typeface="楷体"/>
              </a:rPr>
              <a:t>拾卵</a:t>
            </a:r>
            <a:r>
              <a:rPr lang="zh-CN" altLang="en-US" sz="2400" b="1" smtClean="0">
                <a:latin typeface="宋体" charset="-122"/>
                <a:ea typeface="楷体"/>
                <a:cs typeface="楷体"/>
              </a:rPr>
              <a:t>”的作用。</a:t>
            </a:r>
          </a:p>
        </p:txBody>
      </p:sp>
      <p:pic>
        <p:nvPicPr>
          <p:cNvPr id="30723" name="图片 4" descr="bk_f4ca87505669420bb159b15a5e68fac4_v4NRTZ.jpg"/>
          <p:cNvPicPr>
            <a:picLocks noChangeAspect="1"/>
          </p:cNvPicPr>
          <p:nvPr/>
        </p:nvPicPr>
        <p:blipFill>
          <a:blip r:embed="rId2"/>
          <a:srcRect/>
          <a:stretch>
            <a:fillRect/>
          </a:stretch>
        </p:blipFill>
        <p:spPr bwMode="auto">
          <a:xfrm>
            <a:off x="1116013" y="3282950"/>
            <a:ext cx="6500812" cy="3386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内容占位符 2"/>
          <p:cNvSpPr>
            <a:spLocks noGrp="1"/>
          </p:cNvSpPr>
          <p:nvPr>
            <p:ph idx="1"/>
          </p:nvPr>
        </p:nvSpPr>
        <p:spPr>
          <a:xfrm>
            <a:off x="214313" y="571500"/>
            <a:ext cx="8229600" cy="4324350"/>
          </a:xfrm>
        </p:spPr>
        <p:txBody>
          <a:bodyPr/>
          <a:lstStyle/>
          <a:p>
            <a:pPr eaLnBrk="1" hangingPunct="1">
              <a:buFont typeface="Georgia" pitchFamily="18" charset="0"/>
              <a:buNone/>
            </a:pPr>
            <a:r>
              <a:rPr lang="zh-CN" altLang="en-US" sz="2400" b="1" smtClean="0">
                <a:latin typeface="宋体" charset="-122"/>
                <a:ea typeface="楷体"/>
                <a:cs typeface="楷体"/>
              </a:rPr>
              <a:t>输卵管正常生理功能：（三个必备条件）</a:t>
            </a:r>
          </a:p>
          <a:p>
            <a:pPr eaLnBrk="1" hangingPunct="1">
              <a:buFont typeface="Georgia" pitchFamily="18" charset="0"/>
              <a:buNone/>
            </a:pPr>
            <a:r>
              <a:rPr lang="zh-CN" altLang="en-US" b="1" smtClean="0">
                <a:solidFill>
                  <a:srgbClr val="800080"/>
                </a:solidFill>
                <a:latin typeface="宋体" charset="-122"/>
                <a:ea typeface="楷体"/>
                <a:cs typeface="楷体"/>
              </a:rPr>
              <a:t>①输卵管伞部正常拾卵</a:t>
            </a:r>
          </a:p>
          <a:p>
            <a:pPr eaLnBrk="1" hangingPunct="1"/>
            <a:endParaRPr lang="zh-CN" altLang="en-US" b="1" smtClean="0">
              <a:solidFill>
                <a:srgbClr val="800080"/>
              </a:solidFill>
              <a:latin typeface="宋体" charset="-122"/>
              <a:ea typeface="楷体"/>
              <a:cs typeface="楷体"/>
            </a:endParaRPr>
          </a:p>
        </p:txBody>
      </p:sp>
      <p:pic>
        <p:nvPicPr>
          <p:cNvPr id="31746" name="图片 3" descr="109-13120616054X64.jpg"/>
          <p:cNvPicPr>
            <a:picLocks noChangeAspect="1"/>
          </p:cNvPicPr>
          <p:nvPr/>
        </p:nvPicPr>
        <p:blipFill>
          <a:blip r:embed="rId2"/>
          <a:srcRect/>
          <a:stretch>
            <a:fillRect/>
          </a:stretch>
        </p:blipFill>
        <p:spPr bwMode="auto">
          <a:xfrm>
            <a:off x="900113" y="2276475"/>
            <a:ext cx="6429375" cy="3868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内容占位符 2"/>
          <p:cNvSpPr>
            <a:spLocks noGrp="1"/>
          </p:cNvSpPr>
          <p:nvPr>
            <p:ph idx="1"/>
          </p:nvPr>
        </p:nvSpPr>
        <p:spPr>
          <a:xfrm>
            <a:off x="428625" y="785813"/>
            <a:ext cx="8229600" cy="4324350"/>
          </a:xfrm>
        </p:spPr>
        <p:txBody>
          <a:bodyPr/>
          <a:lstStyle/>
          <a:p>
            <a:pPr marL="623888" indent="-514350" eaLnBrk="1" hangingPunct="1">
              <a:buFont typeface="Georgia" pitchFamily="18" charset="0"/>
              <a:buNone/>
            </a:pPr>
            <a:r>
              <a:rPr lang="zh-CN" altLang="en-US" b="1" smtClean="0">
                <a:solidFill>
                  <a:srgbClr val="800080"/>
                </a:solidFill>
                <a:latin typeface="宋体" charset="-122"/>
              </a:rPr>
              <a:t>②精子顺利通过输卵管到达壶腹部与卵子相遇</a:t>
            </a:r>
            <a:endParaRPr lang="en-US" altLang="zh-CN" b="1" smtClean="0">
              <a:solidFill>
                <a:srgbClr val="800080"/>
              </a:solidFill>
              <a:latin typeface="宋体" charset="-122"/>
            </a:endParaRPr>
          </a:p>
          <a:p>
            <a:pPr marL="623888" indent="-514350" eaLnBrk="1" hangingPunct="1">
              <a:buFont typeface="Trebuchet MS" pitchFamily="34" charset="0"/>
              <a:buNone/>
            </a:pPr>
            <a:endParaRPr lang="en-US" altLang="zh-CN" b="1" smtClean="0"/>
          </a:p>
          <a:p>
            <a:pPr marL="623888" indent="-514350" eaLnBrk="1" hangingPunct="1">
              <a:buFont typeface="Trebuchet MS" pitchFamily="34" charset="0"/>
              <a:buChar char="•"/>
            </a:pPr>
            <a:endParaRPr lang="zh-CN" altLang="en-US" smtClean="0"/>
          </a:p>
          <a:p>
            <a:pPr marL="623888" indent="-514350" eaLnBrk="1" hangingPunct="1"/>
            <a:endParaRPr lang="zh-CN" altLang="en-US" smtClean="0"/>
          </a:p>
        </p:txBody>
      </p:sp>
      <p:pic>
        <p:nvPicPr>
          <p:cNvPr id="32770" name="图片 3" descr="2-13102QU55K53.jpg"/>
          <p:cNvPicPr>
            <a:picLocks noChangeAspect="1"/>
          </p:cNvPicPr>
          <p:nvPr/>
        </p:nvPicPr>
        <p:blipFill>
          <a:blip r:embed="rId2"/>
          <a:srcRect/>
          <a:stretch>
            <a:fillRect/>
          </a:stretch>
        </p:blipFill>
        <p:spPr bwMode="auto">
          <a:xfrm>
            <a:off x="1187450" y="1700213"/>
            <a:ext cx="6643688" cy="4875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3"/>
          <p:cNvSpPr txBox="1">
            <a:spLocks noChangeArrowheads="1"/>
          </p:cNvSpPr>
          <p:nvPr/>
        </p:nvSpPr>
        <p:spPr bwMode="auto">
          <a:xfrm>
            <a:off x="785813" y="1928813"/>
            <a:ext cx="8034337" cy="3503612"/>
          </a:xfrm>
          <a:prstGeom prst="rect">
            <a:avLst/>
          </a:prstGeom>
          <a:noFill/>
          <a:ln w="9525">
            <a:noFill/>
            <a:miter lim="800000"/>
            <a:headEnd/>
            <a:tailEnd/>
          </a:ln>
        </p:spPr>
        <p:txBody>
          <a:bodyPr>
            <a:spAutoFit/>
          </a:bodyPr>
          <a:lstStyle/>
          <a:p>
            <a:pPr>
              <a:buClr>
                <a:schemeClr val="accent1"/>
              </a:buClr>
              <a:buFont typeface="Wingdings" pitchFamily="2" charset="2"/>
              <a:buNone/>
            </a:pPr>
            <a:r>
              <a:rPr lang="zh-CN" altLang="en-US" sz="3200" b="1">
                <a:latin typeface="黑体" pitchFamily="2" charset="-122"/>
                <a:ea typeface="黑体" pitchFamily="2" charset="-122"/>
                <a:cs typeface="隶书"/>
              </a:rPr>
              <a:t>一、定义及流行病学</a:t>
            </a:r>
            <a:endParaRPr lang="en-US" altLang="zh-CN" sz="3200" b="1">
              <a:latin typeface="黑体" pitchFamily="2" charset="-122"/>
              <a:ea typeface="黑体" pitchFamily="2" charset="-122"/>
              <a:cs typeface="隶书"/>
            </a:endParaRPr>
          </a:p>
          <a:p>
            <a:pPr>
              <a:buClr>
                <a:schemeClr val="accent1"/>
              </a:buClr>
              <a:buFont typeface="Wingdings" pitchFamily="2" charset="2"/>
              <a:buNone/>
            </a:pPr>
            <a:r>
              <a:rPr lang="zh-CN" altLang="en-US" sz="3200" b="1">
                <a:latin typeface="黑体" pitchFamily="2" charset="-122"/>
                <a:ea typeface="黑体" pitchFamily="2" charset="-122"/>
                <a:cs typeface="隶书"/>
              </a:rPr>
              <a:t>二、病因病机的认识</a:t>
            </a:r>
            <a:endParaRPr lang="en-US" altLang="zh-CN" sz="3200" b="1">
              <a:latin typeface="黑体" pitchFamily="2" charset="-122"/>
              <a:ea typeface="黑体" pitchFamily="2" charset="-122"/>
              <a:cs typeface="隶书"/>
            </a:endParaRPr>
          </a:p>
          <a:p>
            <a:pPr>
              <a:buClr>
                <a:schemeClr val="accent1"/>
              </a:buClr>
              <a:buFont typeface="Wingdings" pitchFamily="2" charset="2"/>
              <a:buNone/>
            </a:pPr>
            <a:r>
              <a:rPr lang="zh-CN" altLang="en-US" sz="3200" b="1">
                <a:latin typeface="黑体" pitchFamily="2" charset="-122"/>
                <a:ea typeface="黑体" pitchFamily="2" charset="-122"/>
                <a:cs typeface="隶书"/>
              </a:rPr>
              <a:t>三、输卵管性不孕的中医治疗思路与体会</a:t>
            </a:r>
            <a:endParaRPr lang="en-US" altLang="zh-CN" sz="3200" b="1">
              <a:latin typeface="黑体" pitchFamily="2" charset="-122"/>
              <a:ea typeface="黑体" pitchFamily="2" charset="-122"/>
              <a:cs typeface="隶书"/>
            </a:endParaRPr>
          </a:p>
          <a:p>
            <a:pPr>
              <a:buClr>
                <a:schemeClr val="accent1"/>
              </a:buClr>
              <a:buFont typeface="Wingdings" pitchFamily="2" charset="2"/>
              <a:buNone/>
            </a:pPr>
            <a:r>
              <a:rPr lang="zh-CN" altLang="en-US" sz="3200" b="1">
                <a:latin typeface="黑体" pitchFamily="2" charset="-122"/>
                <a:ea typeface="黑体" pitchFamily="2" charset="-122"/>
                <a:cs typeface="隶书"/>
              </a:rPr>
              <a:t>四、排卵障碍性不孕的中医治疗思路与体会</a:t>
            </a:r>
            <a:endParaRPr lang="en-US" altLang="zh-CN" sz="3200" b="1">
              <a:latin typeface="黑体" pitchFamily="2" charset="-122"/>
              <a:ea typeface="黑体" pitchFamily="2" charset="-122"/>
              <a:cs typeface="隶书"/>
            </a:endParaRPr>
          </a:p>
          <a:p>
            <a:pPr>
              <a:buClr>
                <a:schemeClr val="accent1"/>
              </a:buClr>
              <a:buFont typeface="Wingdings" pitchFamily="2" charset="2"/>
              <a:buNone/>
            </a:pPr>
            <a:r>
              <a:rPr lang="zh-CN" altLang="en-US" sz="3200" b="1">
                <a:latin typeface="黑体" pitchFamily="2" charset="-122"/>
                <a:ea typeface="黑体" pitchFamily="2" charset="-122"/>
                <a:cs typeface="隶书"/>
              </a:rPr>
              <a:t>五、综合因素引起的不孕的治疗</a:t>
            </a:r>
          </a:p>
          <a:p>
            <a:pPr>
              <a:buClr>
                <a:schemeClr val="accent1"/>
              </a:buClr>
              <a:buFont typeface="Wingdings" pitchFamily="2" charset="2"/>
              <a:buNone/>
            </a:pPr>
            <a:r>
              <a:rPr lang="zh-CN" altLang="en-US" sz="3200" b="1">
                <a:latin typeface="黑体" pitchFamily="2" charset="-122"/>
                <a:ea typeface="黑体" pitchFamily="2" charset="-122"/>
                <a:cs typeface="隶书"/>
              </a:rPr>
              <a:t>六、治疗体会</a:t>
            </a:r>
          </a:p>
          <a:p>
            <a:pPr>
              <a:buClr>
                <a:schemeClr val="accent1"/>
              </a:buClr>
              <a:buFont typeface="Wingdings" pitchFamily="2" charset="2"/>
              <a:buNone/>
            </a:pPr>
            <a:r>
              <a:rPr lang="zh-CN" altLang="en-US" sz="3200" b="1">
                <a:latin typeface="黑体" pitchFamily="2" charset="-122"/>
                <a:ea typeface="黑体" pitchFamily="2" charset="-122"/>
                <a:cs typeface="隶书"/>
              </a:rPr>
              <a:t>七、病案举例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内容占位符 2"/>
          <p:cNvSpPr>
            <a:spLocks noGrp="1"/>
          </p:cNvSpPr>
          <p:nvPr>
            <p:ph idx="1"/>
          </p:nvPr>
        </p:nvSpPr>
        <p:spPr>
          <a:xfrm>
            <a:off x="500063" y="785813"/>
            <a:ext cx="8229600" cy="4324350"/>
          </a:xfrm>
        </p:spPr>
        <p:txBody>
          <a:bodyPr/>
          <a:lstStyle/>
          <a:p>
            <a:pPr eaLnBrk="1" hangingPunct="1">
              <a:buFont typeface="Georgia" pitchFamily="18" charset="0"/>
              <a:buNone/>
            </a:pPr>
            <a:r>
              <a:rPr lang="zh-CN" altLang="en-US" b="1" smtClean="0">
                <a:solidFill>
                  <a:srgbClr val="800080"/>
                </a:solidFill>
                <a:latin typeface="宋体" charset="-122"/>
              </a:rPr>
              <a:t>③</a:t>
            </a:r>
            <a:r>
              <a:rPr lang="zh-CN" altLang="en-US" b="1" smtClean="0">
                <a:solidFill>
                  <a:srgbClr val="800080"/>
                </a:solidFill>
              </a:rPr>
              <a:t>输卵管正常蠕动输送受精卵到达宫腔</a:t>
            </a:r>
          </a:p>
        </p:txBody>
      </p:sp>
      <p:pic>
        <p:nvPicPr>
          <p:cNvPr id="33794" name="图片 3" descr="1-140223093K05S.jpg"/>
          <p:cNvPicPr>
            <a:picLocks noChangeAspect="1"/>
          </p:cNvPicPr>
          <p:nvPr/>
        </p:nvPicPr>
        <p:blipFill>
          <a:blip r:embed="rId2"/>
          <a:srcRect/>
          <a:stretch>
            <a:fillRect/>
          </a:stretch>
        </p:blipFill>
        <p:spPr bwMode="auto">
          <a:xfrm>
            <a:off x="1116013" y="1700213"/>
            <a:ext cx="6858000" cy="4310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内容占位符 2"/>
          <p:cNvSpPr>
            <a:spLocks noGrp="1"/>
          </p:cNvSpPr>
          <p:nvPr>
            <p:ph idx="1"/>
          </p:nvPr>
        </p:nvSpPr>
        <p:spPr>
          <a:xfrm>
            <a:off x="428625" y="785813"/>
            <a:ext cx="8229600" cy="4324350"/>
          </a:xfrm>
        </p:spPr>
        <p:txBody>
          <a:bodyPr/>
          <a:lstStyle/>
          <a:p>
            <a:pPr eaLnBrk="1" hangingPunct="1">
              <a:buFont typeface="Georgia" pitchFamily="18" charset="0"/>
              <a:buNone/>
            </a:pPr>
            <a:r>
              <a:rPr lang="zh-CN" altLang="en-US" sz="2400" b="1" smtClean="0">
                <a:latin typeface="宋体" charset="-122"/>
                <a:ea typeface="楷体"/>
                <a:cs typeface="楷体"/>
              </a:rPr>
              <a:t>（</a:t>
            </a:r>
            <a:r>
              <a:rPr lang="en-US" altLang="zh-CN" sz="2400" b="1" smtClean="0">
                <a:latin typeface="宋体" charset="-122"/>
                <a:ea typeface="楷体"/>
                <a:cs typeface="楷体"/>
              </a:rPr>
              <a:t>2</a:t>
            </a:r>
            <a:r>
              <a:rPr lang="zh-CN" altLang="en-US" sz="2400" b="1" smtClean="0">
                <a:latin typeface="宋体" charset="-122"/>
                <a:ea typeface="楷体"/>
                <a:cs typeface="楷体"/>
              </a:rPr>
              <a:t>）输卵管病理基础</a:t>
            </a:r>
          </a:p>
          <a:p>
            <a:pPr eaLnBrk="1" hangingPunct="1">
              <a:buFont typeface="Georgia" pitchFamily="18" charset="0"/>
              <a:buNone/>
            </a:pPr>
            <a:r>
              <a:rPr lang="zh-CN" altLang="en-US" sz="2400" b="1" smtClean="0">
                <a:latin typeface="宋体" charset="-122"/>
                <a:ea typeface="楷体"/>
                <a:cs typeface="楷体"/>
              </a:rPr>
              <a:t>     输卵管蠕动功能丧失，管腔堵塞，伞端拾卵功能消失，精子卵子无法相遇。</a:t>
            </a:r>
            <a:endParaRPr lang="en-US" altLang="zh-CN" sz="2400" b="1" smtClean="0">
              <a:latin typeface="宋体" charset="-122"/>
              <a:ea typeface="楷体"/>
              <a:cs typeface="楷体"/>
            </a:endParaRPr>
          </a:p>
          <a:p>
            <a:pPr eaLnBrk="1" hangingPunct="1"/>
            <a:endParaRPr lang="zh-CN" altLang="en-US" sz="2400" smtClean="0">
              <a:latin typeface="宋体" charset="-122"/>
              <a:ea typeface="楷体"/>
              <a:cs typeface="楷体"/>
            </a:endParaRPr>
          </a:p>
          <a:p>
            <a:pPr eaLnBrk="1" hangingPunct="1"/>
            <a:endParaRPr lang="zh-CN" altLang="en-US" smtClean="0">
              <a:latin typeface="楷体"/>
              <a:ea typeface="楷体"/>
              <a:cs typeface="楷体"/>
            </a:endParaRPr>
          </a:p>
        </p:txBody>
      </p:sp>
      <p:pic>
        <p:nvPicPr>
          <p:cNvPr id="34818" name="图片 3" descr="1636042093-0.jpg"/>
          <p:cNvPicPr>
            <a:picLocks noChangeAspect="1"/>
          </p:cNvPicPr>
          <p:nvPr/>
        </p:nvPicPr>
        <p:blipFill>
          <a:blip r:embed="rId2"/>
          <a:srcRect/>
          <a:stretch>
            <a:fillRect/>
          </a:stretch>
        </p:blipFill>
        <p:spPr bwMode="auto">
          <a:xfrm>
            <a:off x="971550" y="2349500"/>
            <a:ext cx="7219950" cy="3848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内容占位符 2"/>
          <p:cNvSpPr>
            <a:spLocks noGrp="1"/>
          </p:cNvSpPr>
          <p:nvPr>
            <p:ph idx="1"/>
          </p:nvPr>
        </p:nvSpPr>
        <p:spPr>
          <a:xfrm>
            <a:off x="323850" y="836613"/>
            <a:ext cx="8572500" cy="4929187"/>
          </a:xfrm>
        </p:spPr>
        <p:txBody>
          <a:bodyPr/>
          <a:lstStyle/>
          <a:p>
            <a:pPr eaLnBrk="1" hangingPunct="1">
              <a:buFont typeface="Georgia" pitchFamily="18" charset="0"/>
              <a:buNone/>
            </a:pPr>
            <a:r>
              <a:rPr lang="zh-CN" altLang="en-US" b="1" smtClean="0">
                <a:latin typeface="宋体" charset="-122"/>
                <a:ea typeface="楷体"/>
                <a:cs typeface="楷体"/>
              </a:rPr>
              <a:t>输卵管性不孕</a:t>
            </a:r>
          </a:p>
          <a:p>
            <a:pPr eaLnBrk="1" hangingPunct="1">
              <a:buFont typeface="Georgia" pitchFamily="18" charset="0"/>
              <a:buNone/>
            </a:pPr>
            <a:r>
              <a:rPr lang="zh-CN" altLang="en-US" b="1" smtClean="0">
                <a:latin typeface="宋体" charset="-122"/>
                <a:ea typeface="楷体"/>
                <a:cs typeface="楷体"/>
              </a:rPr>
              <a:t>①慢性输卵管炎</a:t>
            </a:r>
            <a:r>
              <a:rPr lang="en-US" b="1" smtClean="0">
                <a:latin typeface="宋体" charset="-122"/>
                <a:ea typeface="楷体"/>
                <a:cs typeface="楷体"/>
              </a:rPr>
              <a:t>  </a:t>
            </a:r>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②输卵管畸形</a:t>
            </a:r>
            <a:r>
              <a:rPr lang="en-US" b="1" smtClean="0">
                <a:latin typeface="宋体" charset="-122"/>
                <a:ea typeface="楷体"/>
                <a:cs typeface="楷体"/>
              </a:rPr>
              <a:t>  </a:t>
            </a:r>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③盆腔粘连</a:t>
            </a:r>
            <a:r>
              <a:rPr lang="en-US" b="1" smtClean="0">
                <a:latin typeface="宋体" charset="-122"/>
                <a:ea typeface="楷体"/>
                <a:cs typeface="楷体"/>
              </a:rPr>
              <a:t>  </a:t>
            </a:r>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④输卵管发育不全</a:t>
            </a:r>
            <a:endParaRPr lang="en-US" altLang="zh-CN" b="1" smtClean="0">
              <a:latin typeface="宋体" charset="-122"/>
              <a:ea typeface="楷体"/>
              <a:cs typeface="楷体"/>
            </a:endParaRPr>
          </a:p>
          <a:p>
            <a:pPr eaLnBrk="1" hangingPunct="1"/>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慢性输卵管炎</a:t>
            </a:r>
          </a:p>
          <a:p>
            <a:pPr eaLnBrk="1" hangingPunct="1">
              <a:buFont typeface="Georgia" pitchFamily="18" charset="0"/>
              <a:buNone/>
            </a:pPr>
            <a:r>
              <a:rPr lang="zh-CN" altLang="en-US" b="1" smtClean="0">
                <a:latin typeface="宋体" charset="-122"/>
                <a:ea typeface="楷体"/>
                <a:cs typeface="楷体"/>
              </a:rPr>
              <a:t>    是由于淋球菌、沙眼衣原体、支原体、结核菌等，引起输卵管伞端或输卵管粘膜破坏时，输卵管闭塞而导致不孕。</a:t>
            </a:r>
          </a:p>
          <a:p>
            <a:pPr eaLnBrk="1" hangingPunct="1"/>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内容占位符 2"/>
          <p:cNvSpPr>
            <a:spLocks noGrp="1"/>
          </p:cNvSpPr>
          <p:nvPr>
            <p:ph idx="1"/>
          </p:nvPr>
        </p:nvSpPr>
        <p:spPr>
          <a:xfrm>
            <a:off x="179388" y="836613"/>
            <a:ext cx="8715375" cy="5718175"/>
          </a:xfrm>
        </p:spPr>
        <p:txBody>
          <a:bodyPr/>
          <a:lstStyle/>
          <a:p>
            <a:pPr eaLnBrk="1" hangingPunct="1">
              <a:buFont typeface="Georgia" pitchFamily="18" charset="0"/>
              <a:buNone/>
            </a:pPr>
            <a:r>
              <a:rPr lang="en-US" altLang="zh-CN" b="1" smtClean="0">
                <a:latin typeface="宋体" charset="-122"/>
              </a:rPr>
              <a:t>2</a:t>
            </a:r>
            <a:r>
              <a:rPr lang="zh-CN" altLang="en-US" b="1" smtClean="0">
                <a:latin typeface="宋体" charset="-122"/>
              </a:rPr>
              <a:t>、输卵管性不孕的诊断</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①</a:t>
            </a:r>
            <a:r>
              <a:rPr lang="zh-CN" altLang="en-US" b="1" smtClean="0">
                <a:solidFill>
                  <a:srgbClr val="800080"/>
                </a:solidFill>
                <a:latin typeface="宋体" charset="-122"/>
                <a:ea typeface="楷体"/>
                <a:cs typeface="楷体"/>
              </a:rPr>
              <a:t>病史</a:t>
            </a:r>
            <a:r>
              <a:rPr lang="zh-CN" altLang="en-US" b="1" smtClean="0">
                <a:latin typeface="宋体" charset="-122"/>
                <a:ea typeface="楷体"/>
                <a:cs typeface="楷体"/>
              </a:rPr>
              <a:t>：经期同房史，不洁性生活史、支原体、衣原体感染史，盆腔炎，阑尾炎病史，腹腔手术史。</a:t>
            </a:r>
          </a:p>
          <a:p>
            <a:pPr eaLnBrk="1" hangingPunct="1">
              <a:buFont typeface="Georgia" pitchFamily="18" charset="0"/>
              <a:buNone/>
            </a:pPr>
            <a:r>
              <a:rPr lang="zh-CN" altLang="en-US" b="1" smtClean="0">
                <a:latin typeface="宋体" charset="-122"/>
                <a:ea typeface="楷体"/>
                <a:cs typeface="楷体"/>
              </a:rPr>
              <a:t>②</a:t>
            </a:r>
            <a:r>
              <a:rPr lang="zh-CN" altLang="en-US" b="1" smtClean="0">
                <a:solidFill>
                  <a:srgbClr val="800080"/>
                </a:solidFill>
                <a:latin typeface="宋体" charset="-122"/>
                <a:ea typeface="楷体"/>
                <a:cs typeface="楷体"/>
              </a:rPr>
              <a:t>症状</a:t>
            </a:r>
            <a:r>
              <a:rPr lang="zh-CN" altLang="en-US" b="1" smtClean="0">
                <a:latin typeface="宋体" charset="-122"/>
                <a:ea typeface="楷体"/>
                <a:cs typeface="楷体"/>
              </a:rPr>
              <a:t>：不孕，下腹痛，腰骶部疼痛，经期延长等。</a:t>
            </a:r>
          </a:p>
          <a:p>
            <a:pPr eaLnBrk="1" hangingPunct="1">
              <a:buFont typeface="Georgia" pitchFamily="18" charset="0"/>
              <a:buNone/>
            </a:pPr>
            <a:r>
              <a:rPr lang="zh-CN" altLang="en-US" b="1" smtClean="0">
                <a:latin typeface="宋体" charset="-122"/>
                <a:ea typeface="楷体"/>
                <a:cs typeface="楷体"/>
              </a:rPr>
              <a:t>③</a:t>
            </a:r>
            <a:r>
              <a:rPr lang="zh-CN" altLang="en-US" b="1" smtClean="0">
                <a:solidFill>
                  <a:srgbClr val="800080"/>
                </a:solidFill>
                <a:latin typeface="宋体" charset="-122"/>
                <a:ea typeface="楷体"/>
                <a:cs typeface="楷体"/>
              </a:rPr>
              <a:t>体征</a:t>
            </a:r>
            <a:r>
              <a:rPr lang="zh-CN" altLang="en-US" b="1" smtClean="0">
                <a:latin typeface="宋体" charset="-122"/>
                <a:ea typeface="楷体"/>
                <a:cs typeface="楷体"/>
              </a:rPr>
              <a:t>：双侧附件增粗、压痛等。</a:t>
            </a:r>
          </a:p>
          <a:p>
            <a:pPr eaLnBrk="1" hangingPunct="1">
              <a:buFont typeface="Georgia" pitchFamily="18" charset="0"/>
              <a:buNone/>
            </a:pPr>
            <a:r>
              <a:rPr lang="zh-CN" altLang="en-US" b="1" smtClean="0">
                <a:latin typeface="宋体" charset="-122"/>
                <a:ea typeface="楷体"/>
                <a:cs typeface="楷体"/>
              </a:rPr>
              <a:t>④</a:t>
            </a:r>
            <a:r>
              <a:rPr lang="zh-CN" altLang="en-US" b="1" smtClean="0">
                <a:solidFill>
                  <a:srgbClr val="800080"/>
                </a:solidFill>
                <a:latin typeface="宋体" charset="-122"/>
                <a:ea typeface="楷体"/>
                <a:cs typeface="楷体"/>
              </a:rPr>
              <a:t>辅助检查</a:t>
            </a:r>
            <a:r>
              <a:rPr lang="zh-CN" altLang="en-US" b="1" smtClean="0">
                <a:latin typeface="宋体" charset="-122"/>
                <a:ea typeface="楷体"/>
                <a:cs typeface="楷体"/>
              </a:rPr>
              <a:t>：子宫输卵管造影、腹腔镜检查下行输卵管通液、</a:t>
            </a:r>
            <a:r>
              <a:rPr lang="en-US" altLang="zh-CN" b="1" smtClean="0">
                <a:latin typeface="宋体" charset="-122"/>
                <a:ea typeface="楷体"/>
                <a:cs typeface="楷体"/>
              </a:rPr>
              <a:t>B</a:t>
            </a:r>
            <a:r>
              <a:rPr lang="zh-CN" altLang="en-US" b="1" smtClean="0">
                <a:latin typeface="宋体" charset="-122"/>
                <a:ea typeface="楷体"/>
                <a:cs typeface="楷体"/>
              </a:rPr>
              <a:t>超下行输卵管通液</a:t>
            </a:r>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⑤</a:t>
            </a:r>
            <a:r>
              <a:rPr lang="zh-CN" altLang="en-US" b="1" smtClean="0">
                <a:solidFill>
                  <a:srgbClr val="800080"/>
                </a:solidFill>
                <a:latin typeface="宋体" charset="-122"/>
                <a:ea typeface="楷体"/>
                <a:cs typeface="楷体"/>
              </a:rPr>
              <a:t>读输卵管造影报告</a:t>
            </a:r>
            <a:r>
              <a:rPr lang="zh-CN" altLang="en-US" b="1" smtClean="0">
                <a:latin typeface="宋体" charset="-122"/>
                <a:ea typeface="楷体"/>
                <a:cs typeface="楷体"/>
              </a:rPr>
              <a:t>：</a:t>
            </a:r>
            <a:r>
              <a:rPr lang="en-US" altLang="zh-CN" b="1" smtClean="0">
                <a:latin typeface="宋体" charset="-122"/>
                <a:ea typeface="楷体"/>
                <a:cs typeface="楷体"/>
              </a:rPr>
              <a:t>A </a:t>
            </a:r>
            <a:r>
              <a:rPr lang="zh-CN" altLang="en-US" b="1" smtClean="0">
                <a:latin typeface="宋体" charset="-122"/>
                <a:ea typeface="楷体"/>
                <a:cs typeface="楷体"/>
              </a:rPr>
              <a:t>输卵管伞端积水、堵塞。</a:t>
            </a:r>
            <a:r>
              <a:rPr lang="en-US" altLang="zh-CN" b="1" smtClean="0">
                <a:latin typeface="宋体" charset="-122"/>
                <a:ea typeface="楷体"/>
                <a:cs typeface="楷体"/>
              </a:rPr>
              <a:t>B </a:t>
            </a:r>
            <a:r>
              <a:rPr lang="zh-CN" altLang="en-US" b="1" smtClean="0">
                <a:latin typeface="宋体" charset="-122"/>
                <a:ea typeface="楷体"/>
                <a:cs typeface="楷体"/>
              </a:rPr>
              <a:t>输卵管上举。</a:t>
            </a:r>
            <a:r>
              <a:rPr lang="en-US" altLang="zh-CN" b="1" smtClean="0">
                <a:latin typeface="宋体" charset="-122"/>
                <a:ea typeface="楷体"/>
                <a:cs typeface="楷体"/>
              </a:rPr>
              <a:t>C </a:t>
            </a:r>
            <a:r>
              <a:rPr lang="zh-CN" altLang="en-US" b="1" smtClean="0">
                <a:latin typeface="宋体" charset="-122"/>
                <a:ea typeface="楷体"/>
                <a:cs typeface="楷体"/>
              </a:rPr>
              <a:t>输卵管扭曲成团。</a:t>
            </a:r>
            <a:r>
              <a:rPr lang="en-US" altLang="zh-CN" b="1" smtClean="0">
                <a:latin typeface="宋体" charset="-122"/>
                <a:ea typeface="楷体"/>
                <a:cs typeface="楷体"/>
              </a:rPr>
              <a:t>D </a:t>
            </a:r>
            <a:r>
              <a:rPr lang="zh-CN" altLang="en-US" b="1" smtClean="0">
                <a:latin typeface="宋体" charset="-122"/>
                <a:ea typeface="楷体"/>
                <a:cs typeface="楷体"/>
              </a:rPr>
              <a:t>输卵管伞端粘连。</a:t>
            </a:r>
            <a:r>
              <a:rPr lang="en-US" altLang="zh-CN" b="1" smtClean="0">
                <a:latin typeface="宋体" charset="-122"/>
                <a:ea typeface="楷体"/>
                <a:cs typeface="楷体"/>
              </a:rPr>
              <a:t>E </a:t>
            </a:r>
            <a:r>
              <a:rPr lang="zh-CN" altLang="en-US" b="1" smtClean="0">
                <a:latin typeface="宋体" charset="-122"/>
                <a:ea typeface="楷体"/>
                <a:cs typeface="楷体"/>
              </a:rPr>
              <a:t>造影剂弥散不佳。</a:t>
            </a:r>
            <a:r>
              <a:rPr lang="en-US" altLang="zh-CN" b="1" smtClean="0">
                <a:latin typeface="宋体" charset="-122"/>
                <a:ea typeface="楷体"/>
                <a:cs typeface="楷体"/>
              </a:rPr>
              <a:t>F </a:t>
            </a:r>
            <a:r>
              <a:rPr lang="zh-CN" altLang="en-US" b="1" smtClean="0">
                <a:latin typeface="宋体" charset="-122"/>
                <a:ea typeface="楷体"/>
                <a:cs typeface="楷体"/>
              </a:rPr>
              <a:t>一侧显影，另一側不通。</a:t>
            </a:r>
            <a:r>
              <a:rPr lang="en-US" altLang="zh-CN" b="1" smtClean="0">
                <a:latin typeface="宋体" charset="-122"/>
                <a:ea typeface="楷体"/>
                <a:cs typeface="楷体"/>
              </a:rPr>
              <a:t>G </a:t>
            </a:r>
            <a:r>
              <a:rPr lang="zh-CN" altLang="en-US" b="1" smtClean="0">
                <a:latin typeface="宋体" charset="-122"/>
                <a:ea typeface="楷体"/>
                <a:cs typeface="楷体"/>
              </a:rPr>
              <a:t>双侧或单侧通而不畅。以上均视为输卵管异常，可影响怀孕。</a:t>
            </a:r>
          </a:p>
          <a:p>
            <a:pPr eaLnBrk="1" hangingPunct="1"/>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内容占位符 2"/>
          <p:cNvSpPr>
            <a:spLocks noGrp="1"/>
          </p:cNvSpPr>
          <p:nvPr>
            <p:ph idx="1"/>
          </p:nvPr>
        </p:nvSpPr>
        <p:spPr>
          <a:xfrm>
            <a:off x="428625" y="1052513"/>
            <a:ext cx="8229600" cy="4843462"/>
          </a:xfrm>
        </p:spPr>
        <p:txBody>
          <a:bodyPr/>
          <a:lstStyle/>
          <a:p>
            <a:pPr eaLnBrk="1" hangingPunct="1">
              <a:buFont typeface="Georgia" pitchFamily="18" charset="0"/>
              <a:buNone/>
            </a:pPr>
            <a:r>
              <a:rPr lang="en-US" altLang="zh-CN" sz="3200" b="1" smtClean="0">
                <a:latin typeface="宋体" charset="-122"/>
              </a:rPr>
              <a:t>3</a:t>
            </a:r>
            <a:r>
              <a:rPr lang="zh-CN" altLang="en-US" sz="3200" b="1" smtClean="0">
                <a:latin typeface="宋体" charset="-122"/>
              </a:rPr>
              <a:t>、输卵管性不孕的中医病因病机</a:t>
            </a:r>
            <a:endParaRPr lang="zh-CN" altLang="en-US" sz="3200" b="1" smtClean="0">
              <a:latin typeface="宋体" charset="-122"/>
              <a:ea typeface="楷体"/>
              <a:cs typeface="楷体"/>
            </a:endParaRPr>
          </a:p>
          <a:p>
            <a:pPr eaLnBrk="1" hangingPunct="1">
              <a:buFont typeface="Georgia" pitchFamily="18" charset="0"/>
              <a:buNone/>
            </a:pPr>
            <a:r>
              <a:rPr lang="zh-CN" altLang="en-US" sz="3200" b="1" smtClean="0">
                <a:latin typeface="宋体" charset="-122"/>
                <a:ea typeface="楷体"/>
                <a:cs typeface="楷体"/>
              </a:rPr>
              <a:t>     输卵管性不孕，中医“</a:t>
            </a:r>
            <a:r>
              <a:rPr lang="zh-CN" altLang="en-US" sz="3200" b="1" smtClean="0">
                <a:solidFill>
                  <a:srgbClr val="FF0000"/>
                </a:solidFill>
                <a:latin typeface="宋体" charset="-122"/>
                <a:ea typeface="楷体"/>
                <a:cs typeface="楷体"/>
              </a:rPr>
              <a:t>胞脉阻塞</a:t>
            </a:r>
            <a:r>
              <a:rPr lang="zh-CN" altLang="en-US" sz="3200" b="1" smtClean="0">
                <a:latin typeface="宋体" charset="-122"/>
                <a:ea typeface="楷体"/>
                <a:cs typeface="楷体"/>
              </a:rPr>
              <a:t>”，可以相对应，辨证以血瘀证多见，因经行、人工流产和产后血室大开，余血未净之际，涉水感寒或不禁房事，邪与血结，瘀阻胞脉，以致不能摄精成孕，</a:t>
            </a:r>
            <a:r>
              <a:rPr lang="zh-CN" altLang="en-US" sz="3200" b="1" smtClean="0">
                <a:solidFill>
                  <a:srgbClr val="800080"/>
                </a:solidFill>
                <a:latin typeface="宋体" charset="-122"/>
                <a:ea typeface="楷体"/>
                <a:cs typeface="楷体"/>
              </a:rPr>
              <a:t>临床常见血瘀兼气滞、湿热、寒凝、肾虚为主，其中血瘀气滞兼湿热阻滞为多见，其病性属实，治宜活血通络为主，亦有温经活血，清热祛湿通络治之。</a:t>
            </a:r>
          </a:p>
          <a:p>
            <a:pPr eaLnBrk="1" hangingPunct="1"/>
            <a:endParaRPr lang="zh-CN" altLang="en-US" sz="3200" b="1" smtClean="0">
              <a:solidFill>
                <a:srgbClr val="800080"/>
              </a:solidFill>
              <a:latin typeface="宋体" charset="-122"/>
              <a:ea typeface="楷体"/>
              <a:cs typeface="楷体"/>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内容占位符 2"/>
          <p:cNvSpPr>
            <a:spLocks noGrp="1"/>
          </p:cNvSpPr>
          <p:nvPr>
            <p:ph idx="1"/>
          </p:nvPr>
        </p:nvSpPr>
        <p:spPr>
          <a:xfrm>
            <a:off x="395288" y="908050"/>
            <a:ext cx="8301037" cy="5472113"/>
          </a:xfrm>
        </p:spPr>
        <p:txBody>
          <a:bodyPr/>
          <a:lstStyle/>
          <a:p>
            <a:pPr eaLnBrk="1" hangingPunct="1">
              <a:spcBef>
                <a:spcPct val="0"/>
              </a:spcBef>
              <a:buClrTx/>
              <a:buFontTx/>
              <a:buNone/>
            </a:pPr>
            <a:r>
              <a:rPr lang="en-US" altLang="zh-CN" sz="2400" b="1" smtClean="0">
                <a:latin typeface="宋体" charset="-122"/>
              </a:rPr>
              <a:t>4</a:t>
            </a:r>
            <a:r>
              <a:rPr lang="zh-CN" altLang="en-US" sz="2400" b="1" smtClean="0">
                <a:latin typeface="宋体" charset="-122"/>
              </a:rPr>
              <a:t>、输卵管不孕的中医诊断及分型</a:t>
            </a:r>
          </a:p>
          <a:p>
            <a:pPr eaLnBrk="1" hangingPunct="1">
              <a:spcBef>
                <a:spcPct val="0"/>
              </a:spcBef>
              <a:buClrTx/>
              <a:buFontTx/>
              <a:buNone/>
            </a:pPr>
            <a:r>
              <a:rPr lang="zh-CN" altLang="en-US" sz="2400" b="1" smtClean="0">
                <a:latin typeface="宋体" charset="-122"/>
              </a:rPr>
              <a:t>      输卵管不孕的分型：</a:t>
            </a:r>
            <a:r>
              <a:rPr lang="zh-CN" altLang="en-US" sz="2400" b="1" smtClean="0">
                <a:solidFill>
                  <a:srgbClr val="FF0000"/>
                </a:solidFill>
                <a:latin typeface="宋体" charset="-122"/>
              </a:rPr>
              <a:t>湿热瘀结证、寒湿凝滞证、气滞血瘀证肾虚血瘀证</a:t>
            </a:r>
            <a:endParaRPr lang="zh-CN" altLang="en-US" sz="2400" b="1" smtClean="0">
              <a:solidFill>
                <a:srgbClr val="800080"/>
              </a:solidFill>
              <a:latin typeface="宋体" charset="-122"/>
              <a:ea typeface="楷体"/>
              <a:cs typeface="楷体"/>
            </a:endParaRPr>
          </a:p>
          <a:p>
            <a:pPr eaLnBrk="1" hangingPunct="1">
              <a:buFont typeface="Georgia" pitchFamily="18" charset="0"/>
              <a:buNone/>
            </a:pPr>
            <a:r>
              <a:rPr lang="zh-CN" altLang="en-US" sz="2400" b="1" smtClean="0">
                <a:solidFill>
                  <a:srgbClr val="800080"/>
                </a:solidFill>
                <a:latin typeface="宋体" charset="-122"/>
                <a:ea typeface="楷体"/>
                <a:cs typeface="楷体"/>
              </a:rPr>
              <a:t>（</a:t>
            </a:r>
            <a:r>
              <a:rPr lang="en-US" altLang="zh-CN" sz="2400" b="1" smtClean="0">
                <a:solidFill>
                  <a:srgbClr val="800080"/>
                </a:solidFill>
                <a:latin typeface="宋体" charset="-122"/>
                <a:ea typeface="楷体"/>
                <a:cs typeface="楷体"/>
              </a:rPr>
              <a:t>1</a:t>
            </a:r>
            <a:r>
              <a:rPr lang="zh-CN" altLang="en-US" sz="2400" b="1" smtClean="0">
                <a:solidFill>
                  <a:srgbClr val="800080"/>
                </a:solidFill>
                <a:latin typeface="宋体" charset="-122"/>
                <a:ea typeface="楷体"/>
                <a:cs typeface="楷体"/>
              </a:rPr>
              <a:t>）湿热瘀结证</a:t>
            </a:r>
          </a:p>
          <a:p>
            <a:pPr eaLnBrk="1" hangingPunct="1">
              <a:buFont typeface="Georgia" pitchFamily="18" charset="0"/>
              <a:buNone/>
            </a:pPr>
            <a:r>
              <a:rPr lang="zh-CN" altLang="en-US" sz="2400" b="1" smtClean="0">
                <a:latin typeface="宋体" charset="-122"/>
                <a:ea typeface="楷体"/>
                <a:cs typeface="楷体"/>
              </a:rPr>
              <a:t>      婚后</a:t>
            </a:r>
            <a:r>
              <a:rPr lang="en-US" altLang="zh-CN" sz="2400" b="1" smtClean="0">
                <a:latin typeface="宋体" charset="-122"/>
                <a:ea typeface="楷体"/>
                <a:cs typeface="楷体"/>
              </a:rPr>
              <a:t>1</a:t>
            </a:r>
            <a:r>
              <a:rPr lang="zh-CN" altLang="en-US" sz="2400" b="1" smtClean="0">
                <a:latin typeface="宋体" charset="-122"/>
                <a:ea typeface="楷体"/>
                <a:cs typeface="楷体"/>
              </a:rPr>
              <a:t>年未孕，下肢胀痛或利通，痛处固定，腰骶胀痛，带下量多，色黄味臭，伴神疲乏经期腰痛加重，月经量多或伴经期延长，或阴道不规则流血，小便黄，大便干燥或溏而不爽，舌质红或暗红，或见舌边夹瘀点或瘀斑，苔黄腻，或白腻，脉弱消或弦涩。</a:t>
            </a:r>
          </a:p>
          <a:p>
            <a:pPr eaLnBrk="1" hangingPunct="1">
              <a:buFont typeface="Georgia" pitchFamily="18" charset="0"/>
              <a:buNone/>
            </a:pPr>
            <a:r>
              <a:rPr lang="zh-CN" altLang="en-US" sz="2400" b="1" smtClean="0">
                <a:solidFill>
                  <a:srgbClr val="800080"/>
                </a:solidFill>
                <a:latin typeface="宋体" charset="-122"/>
                <a:ea typeface="楷体"/>
                <a:cs typeface="楷体"/>
              </a:rPr>
              <a:t>（</a:t>
            </a:r>
            <a:r>
              <a:rPr lang="en-US" altLang="zh-CN" sz="2400" b="1" smtClean="0">
                <a:solidFill>
                  <a:srgbClr val="800080"/>
                </a:solidFill>
                <a:latin typeface="宋体" charset="-122"/>
                <a:ea typeface="楷体"/>
                <a:cs typeface="楷体"/>
              </a:rPr>
              <a:t>2</a:t>
            </a:r>
            <a:r>
              <a:rPr lang="zh-CN" altLang="en-US" sz="2400" b="1" smtClean="0">
                <a:solidFill>
                  <a:srgbClr val="800080"/>
                </a:solidFill>
                <a:latin typeface="宋体" charset="-122"/>
                <a:ea typeface="楷体"/>
                <a:cs typeface="楷体"/>
              </a:rPr>
              <a:t>）寒湿凝滞证</a:t>
            </a:r>
          </a:p>
          <a:p>
            <a:pPr eaLnBrk="1" hangingPunct="1">
              <a:buFont typeface="Georgia" pitchFamily="18" charset="0"/>
              <a:buNone/>
            </a:pPr>
            <a:r>
              <a:rPr lang="zh-CN" altLang="en-US" sz="2400" b="1" smtClean="0">
                <a:latin typeface="宋体" charset="-122"/>
                <a:ea typeface="楷体"/>
                <a:cs typeface="楷体"/>
              </a:rPr>
              <a:t>      婚后</a:t>
            </a:r>
            <a:r>
              <a:rPr lang="en-US" altLang="zh-CN" sz="2400" b="1" smtClean="0">
                <a:latin typeface="宋体" charset="-122"/>
                <a:ea typeface="楷体"/>
                <a:cs typeface="楷体"/>
              </a:rPr>
              <a:t>1</a:t>
            </a:r>
            <a:r>
              <a:rPr lang="zh-CN" altLang="en-US" sz="2400" b="1" smtClean="0">
                <a:latin typeface="宋体" charset="-122"/>
                <a:ea typeface="楷体"/>
                <a:cs typeface="楷体"/>
              </a:rPr>
              <a:t>年未孕，下肢痛有冷感腰骶胀痛或冷痛不适；带下量多，色白质稀，伴形寒肢冷，经期腹痛加重，或见月经延后，量少，色紫暗，舌质淡暗，苔白厚或滑腻，脉沉弦或弦紧。</a:t>
            </a:r>
          </a:p>
          <a:p>
            <a:pPr eaLnBrk="1" hangingPunct="1"/>
            <a:endParaRPr lang="zh-CN" altLang="en-US" sz="2400"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内容占位符 2"/>
          <p:cNvSpPr>
            <a:spLocks noGrp="1"/>
          </p:cNvSpPr>
          <p:nvPr>
            <p:ph idx="1"/>
          </p:nvPr>
        </p:nvSpPr>
        <p:spPr>
          <a:xfrm>
            <a:off x="468313" y="1196975"/>
            <a:ext cx="8229600" cy="4324350"/>
          </a:xfrm>
        </p:spPr>
        <p:txBody>
          <a:bodyPr/>
          <a:lstStyle/>
          <a:p>
            <a:pPr eaLnBrk="1" hangingPunct="1">
              <a:lnSpc>
                <a:spcPct val="90000"/>
              </a:lnSpc>
              <a:buFont typeface="Georgia" pitchFamily="18" charset="0"/>
              <a:buNone/>
            </a:pPr>
            <a:r>
              <a:rPr lang="zh-CN" altLang="en-US" sz="2600" b="1" smtClean="0">
                <a:solidFill>
                  <a:srgbClr val="9C007F"/>
                </a:solidFill>
                <a:latin typeface="宋体" charset="-122"/>
                <a:ea typeface="楷体"/>
                <a:cs typeface="楷体"/>
              </a:rPr>
              <a:t>（</a:t>
            </a:r>
            <a:r>
              <a:rPr lang="en-US" altLang="zh-CN" sz="2600" b="1" smtClean="0">
                <a:solidFill>
                  <a:srgbClr val="9C007F"/>
                </a:solidFill>
                <a:latin typeface="宋体" charset="-122"/>
                <a:ea typeface="楷体"/>
                <a:cs typeface="楷体"/>
              </a:rPr>
              <a:t>3</a:t>
            </a:r>
            <a:r>
              <a:rPr lang="zh-CN" altLang="en-US" sz="2600" b="1" smtClean="0">
                <a:solidFill>
                  <a:srgbClr val="9C007F"/>
                </a:solidFill>
                <a:latin typeface="宋体" charset="-122"/>
                <a:ea typeface="楷体"/>
                <a:cs typeface="楷体"/>
              </a:rPr>
              <a:t>）气滞血瘀证</a:t>
            </a:r>
            <a:endParaRPr lang="zh-CN" altLang="en-US" sz="2600" b="1" smtClean="0">
              <a:latin typeface="宋体" charset="-122"/>
              <a:ea typeface="楷体"/>
              <a:cs typeface="楷体"/>
            </a:endParaRPr>
          </a:p>
          <a:p>
            <a:pPr eaLnBrk="1" hangingPunct="1">
              <a:lnSpc>
                <a:spcPct val="90000"/>
              </a:lnSpc>
              <a:buFont typeface="Georgia" pitchFamily="18" charset="0"/>
              <a:buNone/>
            </a:pPr>
            <a:r>
              <a:rPr lang="zh-CN" altLang="en-US" sz="2600" b="1" smtClean="0">
                <a:latin typeface="宋体" charset="-122"/>
                <a:ea typeface="楷体"/>
                <a:cs typeface="楷体"/>
              </a:rPr>
              <a:t>     婚后</a:t>
            </a:r>
            <a:r>
              <a:rPr lang="en-US" altLang="zh-CN" sz="2600" b="1" smtClean="0">
                <a:latin typeface="宋体" charset="-122"/>
                <a:ea typeface="楷体"/>
                <a:cs typeface="楷体"/>
              </a:rPr>
              <a:t>1</a:t>
            </a:r>
            <a:r>
              <a:rPr lang="zh-CN" altLang="en-US" sz="2600" b="1" smtClean="0">
                <a:latin typeface="宋体" charset="-122"/>
                <a:ea typeface="楷体"/>
                <a:cs typeface="楷体"/>
              </a:rPr>
              <a:t>年未孕，下腹痛或刺痛，痛处固定，腰骶胀痛，经行腹痛加重，伴见月经量多或经期延长，经色暗红，夹血块，胸闷或乳房胀痛，带下量多或白或黄，舌质暗红或见瘀点、瘀斑，脉弦或弦涩。</a:t>
            </a:r>
            <a:endParaRPr lang="en-US" altLang="zh-CN" sz="2600" b="1" smtClean="0">
              <a:latin typeface="宋体" charset="-122"/>
              <a:ea typeface="楷体"/>
              <a:cs typeface="楷体"/>
            </a:endParaRPr>
          </a:p>
          <a:p>
            <a:pPr eaLnBrk="1" hangingPunct="1">
              <a:lnSpc>
                <a:spcPct val="90000"/>
              </a:lnSpc>
            </a:pPr>
            <a:endParaRPr lang="zh-CN" altLang="en-US" sz="2600" b="1" smtClean="0">
              <a:latin typeface="宋体" charset="-122"/>
              <a:ea typeface="楷体"/>
              <a:cs typeface="楷体"/>
            </a:endParaRPr>
          </a:p>
          <a:p>
            <a:pPr eaLnBrk="1" hangingPunct="1">
              <a:lnSpc>
                <a:spcPct val="90000"/>
              </a:lnSpc>
              <a:buFont typeface="Georgia" pitchFamily="18" charset="0"/>
              <a:buNone/>
            </a:pPr>
            <a:endParaRPr lang="zh-CN" altLang="en-US" sz="2600" b="1" smtClean="0">
              <a:latin typeface="宋体" charset="-122"/>
              <a:ea typeface="楷体"/>
              <a:cs typeface="楷体"/>
            </a:endParaRPr>
          </a:p>
          <a:p>
            <a:pPr eaLnBrk="1" hangingPunct="1">
              <a:lnSpc>
                <a:spcPct val="90000"/>
              </a:lnSpc>
              <a:buFont typeface="Georgia" pitchFamily="18" charset="0"/>
              <a:buNone/>
            </a:pPr>
            <a:r>
              <a:rPr lang="zh-CN" altLang="en-US" sz="2600" b="1" smtClean="0">
                <a:solidFill>
                  <a:srgbClr val="9C007F"/>
                </a:solidFill>
                <a:latin typeface="宋体" charset="-122"/>
                <a:ea typeface="楷体"/>
                <a:cs typeface="楷体"/>
              </a:rPr>
              <a:t>（</a:t>
            </a:r>
            <a:r>
              <a:rPr lang="en-US" altLang="zh-CN" sz="2600" b="1" smtClean="0">
                <a:solidFill>
                  <a:srgbClr val="9C007F"/>
                </a:solidFill>
                <a:latin typeface="宋体" charset="-122"/>
                <a:ea typeface="楷体"/>
                <a:cs typeface="楷体"/>
              </a:rPr>
              <a:t>4</a:t>
            </a:r>
            <a:r>
              <a:rPr lang="zh-CN" altLang="en-US" sz="2600" b="1" smtClean="0">
                <a:solidFill>
                  <a:srgbClr val="9C007F"/>
                </a:solidFill>
                <a:latin typeface="宋体" charset="-122"/>
                <a:ea typeface="楷体"/>
                <a:cs typeface="楷体"/>
              </a:rPr>
              <a:t>）肾虚血瘀证</a:t>
            </a:r>
            <a:endParaRPr lang="zh-CN" altLang="en-US" sz="2600" b="1" smtClean="0">
              <a:latin typeface="宋体" charset="-122"/>
              <a:ea typeface="楷体"/>
              <a:cs typeface="楷体"/>
            </a:endParaRPr>
          </a:p>
          <a:p>
            <a:pPr eaLnBrk="1" hangingPunct="1">
              <a:lnSpc>
                <a:spcPct val="90000"/>
              </a:lnSpc>
              <a:buFont typeface="Georgia" pitchFamily="18" charset="0"/>
              <a:buNone/>
            </a:pPr>
            <a:r>
              <a:rPr lang="zh-CN" altLang="en-US" sz="2600" b="1" smtClean="0">
                <a:latin typeface="宋体" charset="-122"/>
                <a:ea typeface="楷体"/>
                <a:cs typeface="楷体"/>
              </a:rPr>
              <a:t>     婚后久不受孕，腰骶酸痛，下腹刺痛或胀痛，怕冷或怕热，伴腰酸腿软，头晕耳鸣，性欲淡漠，带下量少或无，阴道干涩疼痛、口干、心烦、便秘、 肌肤甲错，舌质暗红或紫暗，舌边有瘀点脉沉细。</a:t>
            </a:r>
          </a:p>
          <a:p>
            <a:pPr eaLnBrk="1" hangingPunct="1">
              <a:lnSpc>
                <a:spcPct val="90000"/>
              </a:lnSpc>
            </a:pPr>
            <a:endParaRPr lang="zh-CN" altLang="en-US" sz="2600"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内容占位符 2"/>
          <p:cNvSpPr>
            <a:spLocks noGrp="1"/>
          </p:cNvSpPr>
          <p:nvPr>
            <p:ph idx="1"/>
          </p:nvPr>
        </p:nvSpPr>
        <p:spPr>
          <a:xfrm>
            <a:off x="539750" y="908050"/>
            <a:ext cx="8229600" cy="5113338"/>
          </a:xfrm>
        </p:spPr>
        <p:txBody>
          <a:bodyPr/>
          <a:lstStyle/>
          <a:p>
            <a:pPr eaLnBrk="1" hangingPunct="1">
              <a:buFont typeface="Georgia" pitchFamily="18" charset="0"/>
              <a:buNone/>
            </a:pPr>
            <a:r>
              <a:rPr lang="en-US" altLang="zh-CN" b="1" smtClean="0">
                <a:latin typeface="宋体" charset="-122"/>
              </a:rPr>
              <a:t>5</a:t>
            </a:r>
            <a:r>
              <a:rPr lang="zh-CN" altLang="en-US" b="1" smtClean="0">
                <a:latin typeface="宋体" charset="-122"/>
              </a:rPr>
              <a:t>、治疗思路</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治疗思路的选择</a:t>
            </a:r>
            <a:r>
              <a:rPr lang="en-US" altLang="zh-CN" b="1" smtClean="0">
                <a:latin typeface="宋体" charset="-122"/>
                <a:ea typeface="楷体"/>
                <a:cs typeface="楷体"/>
              </a:rPr>
              <a:t>:</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1</a:t>
            </a:r>
            <a:r>
              <a:rPr lang="zh-CN" altLang="en-US" b="1" smtClean="0">
                <a:latin typeface="宋体" charset="-122"/>
                <a:ea typeface="楷体"/>
                <a:cs typeface="楷体"/>
              </a:rPr>
              <a:t>）选择中医中药治疗</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2</a:t>
            </a:r>
            <a:r>
              <a:rPr lang="zh-CN" altLang="en-US" b="1" smtClean="0">
                <a:latin typeface="宋体" charset="-122"/>
                <a:ea typeface="楷体"/>
                <a:cs typeface="楷体"/>
              </a:rPr>
              <a:t>）其次严重者，可采用腹腔镜加中药，临床证实，输卵管伞端闭塞、粘连、积水等的患者在采用腹腔镜手术治疗后尽快配合中药，活血化瘀治疗妊娠率有很大提高。</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3</a:t>
            </a:r>
            <a:r>
              <a:rPr lang="zh-CN" altLang="en-US" b="1" smtClean="0">
                <a:latin typeface="宋体" charset="-122"/>
                <a:ea typeface="楷体"/>
                <a:cs typeface="楷体"/>
              </a:rPr>
              <a:t>）最后选择辅助生殖技术，主要包括人工授精（</a:t>
            </a:r>
            <a:r>
              <a:rPr lang="en-US" altLang="zh-CN" b="1" smtClean="0">
                <a:latin typeface="宋体" charset="-122"/>
                <a:ea typeface="楷体"/>
                <a:cs typeface="楷体"/>
              </a:rPr>
              <a:t>AI</a:t>
            </a:r>
            <a:r>
              <a:rPr lang="zh-CN" altLang="en-US" b="1" smtClean="0">
                <a:latin typeface="宋体" charset="-122"/>
                <a:ea typeface="楷体"/>
                <a:cs typeface="楷体"/>
              </a:rPr>
              <a:t>），体外受精</a:t>
            </a:r>
            <a:r>
              <a:rPr lang="en-US" altLang="zh-CN" b="1" smtClean="0">
                <a:latin typeface="宋体" charset="-122"/>
                <a:ea typeface="楷体"/>
                <a:cs typeface="楷体"/>
              </a:rPr>
              <a:t>/</a:t>
            </a:r>
            <a:r>
              <a:rPr lang="zh-CN" altLang="en-US" b="1" smtClean="0">
                <a:latin typeface="宋体" charset="-122"/>
                <a:ea typeface="楷体"/>
                <a:cs typeface="楷体"/>
              </a:rPr>
              <a:t>胚胎移植（</a:t>
            </a:r>
            <a:r>
              <a:rPr lang="en-US" altLang="zh-CN" b="1" smtClean="0">
                <a:latin typeface="宋体" charset="-122"/>
                <a:ea typeface="楷体"/>
                <a:cs typeface="楷体"/>
              </a:rPr>
              <a:t>IVF-ET</a:t>
            </a:r>
            <a:r>
              <a:rPr lang="zh-CN" altLang="en-US" b="1" smtClean="0">
                <a:latin typeface="宋体" charset="-122"/>
                <a:ea typeface="楷体"/>
                <a:cs typeface="楷体"/>
              </a:rPr>
              <a:t>）等技术，辅助生殖配合中药治疗对其成功率有明显提高。</a:t>
            </a:r>
          </a:p>
          <a:p>
            <a:pPr eaLnBrk="1" hangingPunct="1"/>
            <a:endParaRPr lang="zh-CN" altLang="en-US" smtClean="0">
              <a:latin typeface="楷体"/>
              <a:ea typeface="楷体"/>
              <a:cs typeface="楷体"/>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内容占位符 2"/>
          <p:cNvSpPr>
            <a:spLocks noGrp="1"/>
          </p:cNvSpPr>
          <p:nvPr>
            <p:ph idx="1"/>
          </p:nvPr>
        </p:nvSpPr>
        <p:spPr>
          <a:xfrm>
            <a:off x="357188" y="857250"/>
            <a:ext cx="8429625" cy="5786438"/>
          </a:xfrm>
        </p:spPr>
        <p:txBody>
          <a:bodyPr/>
          <a:lstStyle/>
          <a:p>
            <a:pPr eaLnBrk="1" hangingPunct="1">
              <a:buFont typeface="Georgia" pitchFamily="18" charset="0"/>
              <a:buNone/>
            </a:pPr>
            <a:r>
              <a:rPr lang="zh-CN" altLang="en-US" b="1" smtClean="0">
                <a:latin typeface="宋体" charset="-122"/>
                <a:ea typeface="楷体"/>
                <a:cs typeface="楷体"/>
              </a:rPr>
              <a:t>治疗方案：</a:t>
            </a:r>
            <a:endParaRPr lang="en-US" altLang="zh-CN" b="1" smtClean="0">
              <a:latin typeface="宋体" charset="-122"/>
              <a:ea typeface="楷体"/>
              <a:cs typeface="楷体"/>
            </a:endParaRPr>
          </a:p>
          <a:p>
            <a:pPr eaLnBrk="1" hangingPunct="1">
              <a:buFont typeface="Georgia" pitchFamily="18" charset="0"/>
              <a:buNone/>
            </a:pPr>
            <a:r>
              <a:rPr lang="zh-CN" altLang="en-US" b="1" smtClean="0">
                <a:solidFill>
                  <a:srgbClr val="800080"/>
                </a:solidFill>
                <a:latin typeface="宋体" charset="-122"/>
                <a:ea typeface="楷体"/>
                <a:cs typeface="楷体"/>
              </a:rPr>
              <a:t>中药内服方</a:t>
            </a:r>
            <a:endParaRPr lang="en-US" altLang="zh-CN" b="1" smtClean="0">
              <a:solidFill>
                <a:srgbClr val="800080"/>
              </a:solidFill>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选择经验方三藤疏通方，再根据患者气滞、湿热、寒凝、肾虚各不同的症候加以行气疏肝、清热利湿、温经散寒，补肾活血药组成治疗方。</a:t>
            </a:r>
          </a:p>
          <a:p>
            <a:pPr eaLnBrk="1" hangingPunct="1">
              <a:buFont typeface="Georgia" pitchFamily="18" charset="0"/>
              <a:buNone/>
            </a:pPr>
            <a:r>
              <a:rPr lang="zh-CN" altLang="en-US" b="1" smtClean="0">
                <a:latin typeface="宋体" charset="-122"/>
                <a:ea typeface="楷体"/>
                <a:cs typeface="楷体"/>
              </a:rPr>
              <a:t>    </a:t>
            </a:r>
          </a:p>
          <a:p>
            <a:pPr eaLnBrk="1" hangingPunct="1">
              <a:buFont typeface="Georgia" pitchFamily="18" charset="0"/>
              <a:buNone/>
            </a:pPr>
            <a:r>
              <a:rPr lang="zh-CN" altLang="en-US" b="1" smtClean="0">
                <a:latin typeface="宋体" charset="-122"/>
                <a:ea typeface="楷体"/>
                <a:cs typeface="楷体"/>
              </a:rPr>
              <a:t>方药组成</a:t>
            </a:r>
          </a:p>
          <a:p>
            <a:pPr eaLnBrk="1" hangingPunct="1">
              <a:buFont typeface="Georgia" pitchFamily="18" charset="0"/>
              <a:buNone/>
            </a:pPr>
            <a:r>
              <a:rPr lang="zh-CN" altLang="en-US" b="1" smtClean="0">
                <a:latin typeface="宋体" charset="-122"/>
                <a:ea typeface="楷体"/>
                <a:cs typeface="楷体"/>
              </a:rPr>
              <a:t>    当归    川芎    赤芍    丹参    香附 </a:t>
            </a:r>
          </a:p>
          <a:p>
            <a:pPr eaLnBrk="1" hangingPunct="1">
              <a:buFont typeface="Georgia" pitchFamily="18" charset="0"/>
              <a:buNone/>
            </a:pPr>
            <a:r>
              <a:rPr lang="zh-CN" altLang="en-US" b="1" smtClean="0">
                <a:latin typeface="宋体" charset="-122"/>
                <a:ea typeface="楷体"/>
                <a:cs typeface="楷体"/>
              </a:rPr>
              <a:t>    菝契    路路通  石见穿  留行子  炮甲 </a:t>
            </a:r>
          </a:p>
          <a:p>
            <a:pPr eaLnBrk="1" hangingPunct="1">
              <a:buFont typeface="Georgia" pitchFamily="18" charset="0"/>
              <a:buNone/>
            </a:pPr>
            <a:r>
              <a:rPr lang="zh-CN" altLang="en-US" b="1" smtClean="0">
                <a:latin typeface="宋体" charset="-122"/>
                <a:ea typeface="楷体"/>
                <a:cs typeface="楷体"/>
              </a:rPr>
              <a:t>    三七    水蛭    红藤    鸡矢藤  鸡血藤 </a:t>
            </a:r>
          </a:p>
          <a:p>
            <a:pPr eaLnBrk="1" hangingPunct="1">
              <a:buFont typeface="Georgia" pitchFamily="18" charset="0"/>
              <a:buNone/>
            </a:pPr>
            <a:r>
              <a:rPr lang="zh-CN" altLang="en-US" b="1" smtClean="0">
                <a:latin typeface="宋体" charset="-122"/>
                <a:ea typeface="楷体"/>
                <a:cs typeface="楷体"/>
              </a:rPr>
              <a:t>    黄芪    党参等组成</a:t>
            </a:r>
          </a:p>
          <a:p>
            <a:pPr eaLnBrk="1" hangingPunct="1"/>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内容占位符 2"/>
          <p:cNvSpPr>
            <a:spLocks noGrp="1"/>
          </p:cNvSpPr>
          <p:nvPr>
            <p:ph idx="1"/>
          </p:nvPr>
        </p:nvSpPr>
        <p:spPr>
          <a:xfrm>
            <a:off x="642938" y="981075"/>
            <a:ext cx="8229600" cy="4914900"/>
          </a:xfrm>
        </p:spPr>
        <p:txBody>
          <a:bodyPr/>
          <a:lstStyle/>
          <a:p>
            <a:pPr eaLnBrk="1" hangingPunct="1">
              <a:buFont typeface="Georgia" pitchFamily="18" charset="0"/>
              <a:buNone/>
            </a:pPr>
            <a:r>
              <a:rPr lang="zh-CN" altLang="en-US" b="1" smtClean="0">
                <a:solidFill>
                  <a:srgbClr val="800080"/>
                </a:solidFill>
                <a:latin typeface="宋体" charset="-122"/>
                <a:ea typeface="楷体"/>
                <a:cs typeface="楷体"/>
              </a:rPr>
              <a:t>中药外敷方</a:t>
            </a:r>
          </a:p>
          <a:p>
            <a:pPr eaLnBrk="1" hangingPunct="1">
              <a:buFont typeface="Georgia" pitchFamily="18" charset="0"/>
              <a:buNone/>
            </a:pPr>
            <a:r>
              <a:rPr lang="zh-CN" altLang="en-US" b="1" smtClean="0">
                <a:latin typeface="宋体" charset="-122"/>
                <a:ea typeface="楷体"/>
                <a:cs typeface="楷体"/>
              </a:rPr>
              <a:t>红藤    鸡血藤    丹參    鸡矢藤    千年健</a:t>
            </a:r>
          </a:p>
          <a:p>
            <a:pPr eaLnBrk="1" hangingPunct="1">
              <a:buFont typeface="Georgia" pitchFamily="18" charset="0"/>
              <a:buNone/>
            </a:pPr>
            <a:r>
              <a:rPr lang="zh-CN" altLang="en-US" b="1" smtClean="0">
                <a:latin typeface="宋体" charset="-122"/>
                <a:ea typeface="楷体"/>
                <a:cs typeface="楷体"/>
              </a:rPr>
              <a:t>红花    乳香      没药    地龙      艾叶 </a:t>
            </a:r>
          </a:p>
          <a:p>
            <a:pPr eaLnBrk="1" hangingPunct="1">
              <a:buFont typeface="Georgia" pitchFamily="18" charset="0"/>
              <a:buNone/>
            </a:pPr>
            <a:r>
              <a:rPr lang="zh-CN" altLang="en-US" b="1" smtClean="0">
                <a:latin typeface="宋体" charset="-122"/>
                <a:ea typeface="楷体"/>
                <a:cs typeface="楷体"/>
              </a:rPr>
              <a:t>皂角刺  透骨草    蒲公英  独活      羌活 </a:t>
            </a:r>
          </a:p>
          <a:p>
            <a:pPr eaLnBrk="1" hangingPunct="1">
              <a:buFont typeface="Georgia" pitchFamily="18" charset="0"/>
              <a:buNone/>
            </a:pPr>
            <a:r>
              <a:rPr lang="zh-CN" altLang="en-US" b="1" smtClean="0">
                <a:latin typeface="宋体" charset="-122"/>
                <a:ea typeface="楷体"/>
                <a:cs typeface="楷体"/>
              </a:rPr>
              <a:t>花椒等组成</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外敷方用布包打湿隔水蒸，滴入家用醋，蒸半小时，外敷或用红外线灯光定向，让药物渗透作用更强，通过热量渗透到盆腔及输卵管，以改善盆腔粘连、瘀阻现象。</a:t>
            </a:r>
          </a:p>
          <a:p>
            <a:pPr eaLnBrk="1" hangingPunct="1"/>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428625" y="571500"/>
            <a:ext cx="4500563" cy="500063"/>
          </a:xfrm>
        </p:spPr>
        <p:txBody>
          <a:bodyPr/>
          <a:lstStyle/>
          <a:p>
            <a:pPr eaLnBrk="1" hangingPunct="1"/>
            <a:r>
              <a:rPr lang="zh-CN" altLang="en-US" sz="3600" b="1" smtClean="0">
                <a:ea typeface="黑体" pitchFamily="2" charset="-122"/>
              </a:rPr>
              <a:t>一、定义及流行病学</a:t>
            </a:r>
            <a:endParaRPr lang="zh-CN" altLang="en-US" sz="3600" smtClean="0">
              <a:ea typeface="黑体" pitchFamily="2" charset="-122"/>
            </a:endParaRPr>
          </a:p>
        </p:txBody>
      </p:sp>
      <p:sp>
        <p:nvSpPr>
          <p:cNvPr id="16386" name="内容占位符 2"/>
          <p:cNvSpPr>
            <a:spLocks noGrp="1"/>
          </p:cNvSpPr>
          <p:nvPr>
            <p:ph idx="1"/>
          </p:nvPr>
        </p:nvSpPr>
        <p:spPr>
          <a:xfrm>
            <a:off x="428625" y="1643063"/>
            <a:ext cx="8229600" cy="4449762"/>
          </a:xfrm>
        </p:spPr>
        <p:txBody>
          <a:bodyPr/>
          <a:lstStyle/>
          <a:p>
            <a:pPr eaLnBrk="1" hangingPunct="1">
              <a:buFont typeface="Georgia" pitchFamily="18" charset="0"/>
              <a:buNone/>
            </a:pPr>
            <a:r>
              <a:rPr lang="zh-CN" altLang="en-US" sz="3200" b="1" smtClean="0">
                <a:latin typeface="宋体" charset="-122"/>
                <a:ea typeface="楷体"/>
                <a:cs typeface="楷体"/>
              </a:rPr>
              <a:t>     凡婚后未避孕，有正常性生活，夫妻同居</a:t>
            </a:r>
            <a:r>
              <a:rPr lang="en-US" altLang="zh-CN" sz="3200" b="1" smtClean="0">
                <a:latin typeface="宋体" charset="-122"/>
                <a:ea typeface="楷体"/>
                <a:cs typeface="楷体"/>
              </a:rPr>
              <a:t>1</a:t>
            </a:r>
            <a:r>
              <a:rPr lang="zh-CN" altLang="en-US" sz="3200" b="1" smtClean="0">
                <a:latin typeface="宋体" charset="-122"/>
                <a:ea typeface="楷体"/>
                <a:cs typeface="楷体"/>
              </a:rPr>
              <a:t>年以上而未曾受孕者，称</a:t>
            </a:r>
            <a:r>
              <a:rPr lang="zh-CN" altLang="en-US" sz="3200" b="1" smtClean="0">
                <a:solidFill>
                  <a:srgbClr val="FF0000"/>
                </a:solidFill>
                <a:latin typeface="宋体" charset="-122"/>
                <a:ea typeface="楷体"/>
                <a:cs typeface="楷体"/>
              </a:rPr>
              <a:t>不孕症</a:t>
            </a:r>
            <a:r>
              <a:rPr lang="zh-CN" altLang="en-US" sz="3200" b="1" smtClean="0">
                <a:latin typeface="宋体" charset="-122"/>
                <a:ea typeface="楷体"/>
                <a:cs typeface="楷体"/>
              </a:rPr>
              <a:t>。据有关资料报导，婚后</a:t>
            </a:r>
            <a:r>
              <a:rPr lang="en-US" altLang="zh-CN" sz="3200" b="1" smtClean="0">
                <a:latin typeface="宋体" charset="-122"/>
                <a:ea typeface="楷体"/>
                <a:cs typeface="楷体"/>
              </a:rPr>
              <a:t>1</a:t>
            </a:r>
            <a:r>
              <a:rPr lang="zh-CN" altLang="en-US" sz="3200" b="1" smtClean="0">
                <a:latin typeface="宋体" charset="-122"/>
                <a:ea typeface="楷体"/>
                <a:cs typeface="楷体"/>
              </a:rPr>
              <a:t>年初孕率为</a:t>
            </a:r>
            <a:r>
              <a:rPr lang="en-US" altLang="zh-CN" sz="3200" b="1" smtClean="0">
                <a:latin typeface="宋体" charset="-122"/>
                <a:ea typeface="楷体"/>
                <a:cs typeface="楷体"/>
              </a:rPr>
              <a:t>87.7%</a:t>
            </a:r>
            <a:r>
              <a:rPr lang="zh-CN" altLang="en-US" sz="3200" b="1" smtClean="0">
                <a:latin typeface="宋体" charset="-122"/>
                <a:ea typeface="楷体"/>
                <a:cs typeface="楷体"/>
              </a:rPr>
              <a:t>。婚后未避孕而从未妊娠者，称</a:t>
            </a:r>
            <a:r>
              <a:rPr lang="zh-CN" altLang="en-US" sz="3200" b="1" smtClean="0">
                <a:solidFill>
                  <a:srgbClr val="FF0000"/>
                </a:solidFill>
                <a:latin typeface="宋体" charset="-122"/>
                <a:ea typeface="楷体"/>
                <a:cs typeface="楷体"/>
              </a:rPr>
              <a:t>原发性不孕</a:t>
            </a:r>
            <a:r>
              <a:rPr lang="zh-CN" altLang="en-US" sz="3200" b="1" smtClean="0">
                <a:latin typeface="宋体" charset="-122"/>
                <a:ea typeface="楷体"/>
                <a:cs typeface="楷体"/>
              </a:rPr>
              <a:t>，中医称之为“</a:t>
            </a:r>
            <a:r>
              <a:rPr lang="zh-CN" altLang="en-US" sz="3200" b="1" smtClean="0">
                <a:solidFill>
                  <a:srgbClr val="FF0000"/>
                </a:solidFill>
                <a:latin typeface="宋体" charset="-122"/>
                <a:ea typeface="楷体"/>
                <a:cs typeface="楷体"/>
              </a:rPr>
              <a:t>全不产</a:t>
            </a:r>
            <a:r>
              <a:rPr lang="zh-CN" altLang="en-US" sz="3200" b="1" smtClean="0">
                <a:latin typeface="宋体" charset="-122"/>
                <a:ea typeface="楷体"/>
                <a:cs typeface="楷体"/>
              </a:rPr>
              <a:t>”。曾经有过妊娠（包括足月妊娠、早产、流产及异位妊娠如宫外和葡萄胎）而后未避孕又连续</a:t>
            </a:r>
            <a:r>
              <a:rPr lang="en-US" altLang="zh-CN" sz="3200" b="1" smtClean="0">
                <a:latin typeface="宋体" charset="-122"/>
                <a:ea typeface="楷体"/>
                <a:cs typeface="楷体"/>
              </a:rPr>
              <a:t>1</a:t>
            </a:r>
            <a:r>
              <a:rPr lang="zh-CN" altLang="en-US" sz="3200" b="1" smtClean="0">
                <a:latin typeface="宋体" charset="-122"/>
                <a:ea typeface="楷体"/>
                <a:cs typeface="楷体"/>
              </a:rPr>
              <a:t>年不孕者，称</a:t>
            </a:r>
            <a:r>
              <a:rPr lang="zh-CN" altLang="en-US" sz="3200" b="1" smtClean="0">
                <a:solidFill>
                  <a:srgbClr val="FF0000"/>
                </a:solidFill>
                <a:latin typeface="宋体" charset="-122"/>
                <a:ea typeface="楷体"/>
                <a:cs typeface="楷体"/>
              </a:rPr>
              <a:t>继发性不孕</a:t>
            </a:r>
            <a:r>
              <a:rPr lang="zh-CN" altLang="en-US" sz="3200" b="1" smtClean="0">
                <a:latin typeface="宋体" charset="-122"/>
                <a:ea typeface="楷体"/>
                <a:cs typeface="楷体"/>
              </a:rPr>
              <a:t>，中医称之为“</a:t>
            </a:r>
            <a:r>
              <a:rPr lang="zh-CN" altLang="en-US" sz="3200" b="1" smtClean="0">
                <a:solidFill>
                  <a:srgbClr val="FF0000"/>
                </a:solidFill>
                <a:latin typeface="宋体" charset="-122"/>
                <a:ea typeface="楷体"/>
                <a:cs typeface="楷体"/>
              </a:rPr>
              <a:t>绪断</a:t>
            </a:r>
            <a:r>
              <a:rPr lang="zh-CN" altLang="en-US" sz="3200" b="1" smtClean="0">
                <a:latin typeface="宋体" charset="-122"/>
                <a:ea typeface="楷体"/>
                <a:cs typeface="楷体"/>
              </a:rPr>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内容占位符 2"/>
          <p:cNvSpPr>
            <a:spLocks noGrp="1"/>
          </p:cNvSpPr>
          <p:nvPr>
            <p:ph idx="1"/>
          </p:nvPr>
        </p:nvSpPr>
        <p:spPr>
          <a:xfrm>
            <a:off x="285750" y="785813"/>
            <a:ext cx="8572500" cy="5429250"/>
          </a:xfrm>
        </p:spPr>
        <p:txBody>
          <a:bodyPr/>
          <a:lstStyle/>
          <a:p>
            <a:pPr eaLnBrk="1" hangingPunct="1">
              <a:buFont typeface="Georgia" pitchFamily="18" charset="0"/>
              <a:buNone/>
            </a:pPr>
            <a:r>
              <a:rPr lang="zh-CN" altLang="en-US" b="1" smtClean="0">
                <a:solidFill>
                  <a:srgbClr val="800080"/>
                </a:solidFill>
                <a:latin typeface="宋体" charset="-122"/>
                <a:ea typeface="楷体"/>
                <a:cs typeface="楷体"/>
              </a:rPr>
              <a:t>中药保留灌肠</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药液成份通过肠壁的吸收，到达临近的盆腔器官，药直达病所。 </a:t>
            </a:r>
          </a:p>
          <a:p>
            <a:pPr eaLnBrk="1" hangingPunct="1">
              <a:buFont typeface="Georgia" pitchFamily="18" charset="0"/>
              <a:buNone/>
            </a:pPr>
            <a:r>
              <a:rPr lang="zh-CN" altLang="en-US" b="1" smtClean="0">
                <a:latin typeface="宋体" charset="-122"/>
                <a:ea typeface="楷体"/>
                <a:cs typeface="楷体"/>
              </a:rPr>
              <a:t>    中药保留灌肠方：三藤三草方：红藤 鸡血藤 鸡矢藤 败酱草 蛇舌草 鱼腥草 蒲公英 虎杖 土茯苓 青木香 虎杖 土茯苓等。</a:t>
            </a:r>
            <a:endParaRPr lang="en-US" altLang="zh-CN" b="1" smtClean="0">
              <a:latin typeface="宋体" charset="-122"/>
              <a:ea typeface="楷体"/>
              <a:cs typeface="楷体"/>
            </a:endParaRPr>
          </a:p>
          <a:p>
            <a:pPr eaLnBrk="1" hangingPunct="1">
              <a:buFont typeface="Georgia" pitchFamily="18" charset="0"/>
              <a:buNone/>
            </a:pPr>
            <a:r>
              <a:rPr lang="zh-CN" altLang="en-US" b="1" smtClean="0">
                <a:solidFill>
                  <a:srgbClr val="800080"/>
                </a:solidFill>
                <a:latin typeface="宋体" charset="-122"/>
                <a:ea typeface="楷体"/>
                <a:cs typeface="楷体"/>
              </a:rPr>
              <a:t>针灸理疗</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采用针刺关元、气海、中极、血海等穴位，灸足三里、三阴交等穴位，有助于治疗疗效。</a:t>
            </a:r>
            <a:endParaRPr lang="en-US" altLang="zh-CN" b="1" smtClean="0">
              <a:latin typeface="宋体" charset="-122"/>
              <a:ea typeface="楷体"/>
              <a:cs typeface="楷体"/>
            </a:endParaRPr>
          </a:p>
          <a:p>
            <a:pPr eaLnBrk="1" hangingPunct="1">
              <a:buFont typeface="Georgia" pitchFamily="18" charset="0"/>
              <a:buNone/>
            </a:pPr>
            <a:r>
              <a:rPr lang="zh-CN" altLang="en-US" b="1" smtClean="0">
                <a:solidFill>
                  <a:srgbClr val="800080"/>
                </a:solidFill>
                <a:latin typeface="宋体" charset="-122"/>
                <a:ea typeface="楷体"/>
                <a:cs typeface="楷体"/>
              </a:rPr>
              <a:t>治疗疗程</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对于输卵管性不孕患者，治疗</a:t>
            </a:r>
            <a:r>
              <a:rPr lang="en-US" altLang="zh-CN" b="1" smtClean="0">
                <a:latin typeface="宋体" charset="-122"/>
                <a:ea typeface="楷体"/>
                <a:cs typeface="楷体"/>
              </a:rPr>
              <a:t>1-6</a:t>
            </a:r>
            <a:r>
              <a:rPr lang="zh-CN" altLang="en-US" b="1" smtClean="0">
                <a:latin typeface="宋体" charset="-122"/>
                <a:ea typeface="楷体"/>
                <a:cs typeface="楷体"/>
              </a:rPr>
              <a:t>个月为一疗程，对于半年仍未怀上，患者可以适当休息调整心态，精神压力也可以运用其他途径治疗。</a:t>
            </a:r>
          </a:p>
          <a:p>
            <a:pPr eaLnBrk="1" hangingPunct="1"/>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图片 3" descr="54cf535ae4b0d7147f49029f.jpg"/>
          <p:cNvPicPr>
            <a:picLocks noChangeAspect="1"/>
          </p:cNvPicPr>
          <p:nvPr/>
        </p:nvPicPr>
        <p:blipFill>
          <a:blip r:embed="rId2"/>
          <a:srcRect/>
          <a:stretch>
            <a:fillRect/>
          </a:stretch>
        </p:blipFill>
        <p:spPr bwMode="auto">
          <a:xfrm>
            <a:off x="539750" y="1676400"/>
            <a:ext cx="8001000" cy="5181600"/>
          </a:xfrm>
          <a:prstGeom prst="rect">
            <a:avLst/>
          </a:prstGeom>
          <a:noFill/>
          <a:ln w="9525">
            <a:noFill/>
            <a:miter lim="800000"/>
            <a:headEnd/>
            <a:tailEnd/>
          </a:ln>
        </p:spPr>
      </p:pic>
      <p:sp>
        <p:nvSpPr>
          <p:cNvPr id="45058" name="内容占位符 2"/>
          <p:cNvSpPr>
            <a:spLocks noGrp="1"/>
          </p:cNvSpPr>
          <p:nvPr>
            <p:ph idx="1"/>
          </p:nvPr>
        </p:nvSpPr>
        <p:spPr>
          <a:xfrm>
            <a:off x="539750" y="981075"/>
            <a:ext cx="8229600" cy="4324350"/>
          </a:xfrm>
        </p:spPr>
        <p:txBody>
          <a:bodyPr/>
          <a:lstStyle/>
          <a:p>
            <a:pPr eaLnBrk="1" hangingPunct="1">
              <a:buFont typeface="Georgia" pitchFamily="18" charset="0"/>
              <a:buNone/>
            </a:pPr>
            <a:r>
              <a:rPr lang="en-US" altLang="zh-CN" b="1" smtClean="0">
                <a:latin typeface="宋体" charset="-122"/>
                <a:ea typeface="楷体"/>
                <a:cs typeface="楷体"/>
              </a:rPr>
              <a:t>1</a:t>
            </a:r>
            <a:r>
              <a:rPr lang="zh-CN" altLang="en-US" b="1" smtClean="0">
                <a:latin typeface="宋体" charset="-122"/>
                <a:ea typeface="楷体"/>
                <a:cs typeface="楷体"/>
              </a:rPr>
              <a:t>、排卵障碍性不孕的认识</a:t>
            </a:r>
          </a:p>
          <a:p>
            <a:pPr eaLnBrk="1" hangingPunct="1">
              <a:buFont typeface="Georgia" pitchFamily="18" charset="0"/>
              <a:buNone/>
            </a:pPr>
            <a:r>
              <a:rPr lang="zh-CN" altLang="en-US" b="1" smtClean="0">
                <a:solidFill>
                  <a:srgbClr val="9C007F"/>
                </a:solidFill>
                <a:latin typeface="宋体" charset="-122"/>
                <a:ea typeface="楷体"/>
                <a:cs typeface="楷体"/>
              </a:rPr>
              <a:t>卵巢功能</a:t>
            </a:r>
            <a:r>
              <a:rPr lang="zh-CN" altLang="en-US" b="1" smtClean="0">
                <a:latin typeface="宋体" charset="-122"/>
                <a:ea typeface="楷体"/>
                <a:cs typeface="楷体"/>
              </a:rPr>
              <a:t>：产生和排出卵子，分泌甾体激素。</a:t>
            </a:r>
            <a:r>
              <a:rPr lang="en-US" smtClean="0">
                <a:latin typeface="楷体"/>
                <a:ea typeface="楷体"/>
                <a:cs typeface="楷体"/>
              </a:rPr>
              <a:t> </a:t>
            </a:r>
            <a:endParaRPr lang="zh-CN" altLang="en-US" smtClean="0">
              <a:latin typeface="楷体"/>
              <a:ea typeface="楷体"/>
              <a:cs typeface="楷体"/>
            </a:endParaRPr>
          </a:p>
        </p:txBody>
      </p:sp>
      <p:sp>
        <p:nvSpPr>
          <p:cNvPr id="45059" name="Rectangle 4"/>
          <p:cNvSpPr>
            <a:spLocks noChangeArrowheads="1"/>
          </p:cNvSpPr>
          <p:nvPr/>
        </p:nvSpPr>
        <p:spPr bwMode="auto">
          <a:xfrm>
            <a:off x="250825" y="404813"/>
            <a:ext cx="8424863" cy="579437"/>
          </a:xfrm>
          <a:prstGeom prst="rect">
            <a:avLst/>
          </a:prstGeom>
          <a:noFill/>
          <a:ln w="9525">
            <a:noFill/>
            <a:miter lim="800000"/>
            <a:headEnd/>
            <a:tailEnd/>
          </a:ln>
        </p:spPr>
        <p:txBody>
          <a:bodyPr>
            <a:spAutoFit/>
          </a:bodyPr>
          <a:lstStyle/>
          <a:p>
            <a:r>
              <a:rPr lang="zh-CN" altLang="en-US" sz="3200" b="1">
                <a:solidFill>
                  <a:schemeClr val="tx2"/>
                </a:solidFill>
                <a:latin typeface="黑体" pitchFamily="2" charset="-122"/>
                <a:ea typeface="黑体" pitchFamily="2" charset="-122"/>
              </a:rPr>
              <a:t>四</a:t>
            </a:r>
            <a:r>
              <a:rPr lang="en-US" altLang="zh-CN" sz="3200" b="1">
                <a:solidFill>
                  <a:schemeClr val="tx2"/>
                </a:solidFill>
                <a:latin typeface="黑体" pitchFamily="2" charset="-122"/>
                <a:ea typeface="黑体" pitchFamily="2" charset="-122"/>
              </a:rPr>
              <a:t>. </a:t>
            </a:r>
            <a:r>
              <a:rPr lang="zh-CN" altLang="en-US" sz="3200" b="1">
                <a:solidFill>
                  <a:schemeClr val="tx2"/>
                </a:solidFill>
                <a:latin typeface="黑体" pitchFamily="2" charset="-122"/>
                <a:ea typeface="黑体" pitchFamily="2" charset="-122"/>
              </a:rPr>
              <a:t>排卵障碍性不孕的中医治疗思路与体会</a:t>
            </a:r>
            <a:endParaRPr lang="zh-CN" altLang="en-US" sz="3200">
              <a:solidFill>
                <a:schemeClr val="tx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内容占位符 2"/>
          <p:cNvSpPr>
            <a:spLocks noGrp="1"/>
          </p:cNvSpPr>
          <p:nvPr>
            <p:ph idx="1"/>
          </p:nvPr>
        </p:nvSpPr>
        <p:spPr>
          <a:xfrm>
            <a:off x="250825" y="908050"/>
            <a:ext cx="8229600" cy="5257800"/>
          </a:xfrm>
        </p:spPr>
        <p:txBody>
          <a:bodyPr/>
          <a:lstStyle/>
          <a:p>
            <a:pPr eaLnBrk="1" hangingPunct="1">
              <a:buFont typeface="Georgia" pitchFamily="18" charset="0"/>
              <a:buNone/>
            </a:pPr>
            <a:r>
              <a:rPr lang="zh-CN" altLang="en-US" b="1" smtClean="0">
                <a:solidFill>
                  <a:srgbClr val="800080"/>
                </a:solidFill>
                <a:latin typeface="宋体" charset="-122"/>
                <a:ea typeface="楷体"/>
                <a:cs typeface="楷体"/>
              </a:rPr>
              <a:t>引起卵巢功能紊乱的因素</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1</a:t>
            </a:r>
            <a:r>
              <a:rPr lang="zh-CN" altLang="en-US" b="1" smtClean="0">
                <a:latin typeface="宋体" charset="-122"/>
                <a:ea typeface="楷体"/>
                <a:cs typeface="楷体"/>
              </a:rPr>
              <a:t>） </a:t>
            </a:r>
            <a:r>
              <a:rPr lang="en-US" altLang="zh-CN" b="1" smtClean="0">
                <a:latin typeface="宋体" charset="-122"/>
                <a:ea typeface="楷体"/>
                <a:cs typeface="楷体"/>
              </a:rPr>
              <a:t>H-P-O</a:t>
            </a:r>
            <a:r>
              <a:rPr lang="zh-CN" altLang="en-US" b="1" smtClean="0">
                <a:latin typeface="宋体" charset="-122"/>
                <a:ea typeface="楷体"/>
                <a:cs typeface="楷体"/>
              </a:rPr>
              <a:t>生殖轴功能紊乱。卵细胞的形成、发育、成熟和排出是在生殖内分泌核心轴</a:t>
            </a:r>
            <a:r>
              <a:rPr lang="en-US" altLang="zh-CN" b="1" smtClean="0">
                <a:latin typeface="宋体" charset="-122"/>
                <a:ea typeface="楷体"/>
                <a:cs typeface="楷体"/>
              </a:rPr>
              <a:t>H-P-O</a:t>
            </a:r>
            <a:r>
              <a:rPr lang="zh-CN" altLang="en-US" b="1" smtClean="0">
                <a:latin typeface="宋体" charset="-122"/>
                <a:ea typeface="楷体"/>
                <a:cs typeface="楷体"/>
              </a:rPr>
              <a:t>生殖轴的调理下完成的。</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2</a:t>
            </a:r>
            <a:r>
              <a:rPr lang="zh-CN" altLang="en-US" b="1" smtClean="0">
                <a:latin typeface="宋体" charset="-122"/>
                <a:ea typeface="楷体"/>
                <a:cs typeface="楷体"/>
              </a:rPr>
              <a:t>） 卵巢疾患：如多囊卵巢综合症、卵巢早衰、卵巢功能性肿瘤。</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3</a:t>
            </a:r>
            <a:r>
              <a:rPr lang="zh-CN" altLang="en-US" b="1" smtClean="0">
                <a:latin typeface="宋体" charset="-122"/>
                <a:ea typeface="楷体"/>
                <a:cs typeface="楷体"/>
              </a:rPr>
              <a:t>） 内分泌代谢方面的疾病：如甲亢、糖尿病。</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4</a:t>
            </a:r>
            <a:r>
              <a:rPr lang="zh-CN" altLang="en-US" b="1" smtClean="0">
                <a:latin typeface="宋体" charset="-122"/>
                <a:ea typeface="楷体"/>
                <a:cs typeface="楷体"/>
              </a:rPr>
              <a:t>） 全身性疾病：慢性消耗性疾病、营养不良等。</a:t>
            </a:r>
          </a:p>
          <a:p>
            <a:pPr eaLnBrk="1" hangingPunct="1"/>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内容占位符 2"/>
          <p:cNvSpPr>
            <a:spLocks noGrp="1"/>
          </p:cNvSpPr>
          <p:nvPr>
            <p:ph idx="1"/>
          </p:nvPr>
        </p:nvSpPr>
        <p:spPr>
          <a:xfrm>
            <a:off x="428625" y="1000125"/>
            <a:ext cx="8229600" cy="4876800"/>
          </a:xfrm>
        </p:spPr>
        <p:txBody>
          <a:bodyPr/>
          <a:lstStyle/>
          <a:p>
            <a:pPr eaLnBrk="1" hangingPunct="1">
              <a:buFont typeface="Georgia" pitchFamily="18" charset="0"/>
              <a:buNone/>
            </a:pPr>
            <a:r>
              <a:rPr lang="zh-CN" altLang="en-US" b="1" smtClean="0">
                <a:latin typeface="宋体" charset="-122"/>
                <a:ea typeface="楷体"/>
                <a:cs typeface="楷体"/>
              </a:rPr>
              <a:t>卵巢周期与月经周期变化对照</a:t>
            </a:r>
          </a:p>
          <a:p>
            <a:pPr eaLnBrk="1" hangingPunct="1">
              <a:buFont typeface="Georgia" pitchFamily="18" charset="0"/>
              <a:buNone/>
            </a:pPr>
            <a:endParaRPr lang="zh-CN" altLang="en-US" b="1" smtClean="0">
              <a:latin typeface="宋体" charset="-122"/>
              <a:ea typeface="楷体"/>
              <a:cs typeface="楷体"/>
            </a:endParaRPr>
          </a:p>
        </p:txBody>
      </p:sp>
      <p:pic>
        <p:nvPicPr>
          <p:cNvPr id="47106" name="图片 3" descr="05.gif"/>
          <p:cNvPicPr>
            <a:picLocks noChangeAspect="1"/>
          </p:cNvPicPr>
          <p:nvPr/>
        </p:nvPicPr>
        <p:blipFill>
          <a:blip r:embed="rId2"/>
          <a:srcRect/>
          <a:stretch>
            <a:fillRect/>
          </a:stretch>
        </p:blipFill>
        <p:spPr bwMode="auto">
          <a:xfrm>
            <a:off x="684213" y="1773238"/>
            <a:ext cx="7286625" cy="383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内容占位符 2"/>
          <p:cNvSpPr>
            <a:spLocks noGrp="1"/>
          </p:cNvSpPr>
          <p:nvPr>
            <p:ph idx="1"/>
          </p:nvPr>
        </p:nvSpPr>
        <p:spPr>
          <a:xfrm>
            <a:off x="500063" y="1052513"/>
            <a:ext cx="8229600" cy="4700587"/>
          </a:xfrm>
        </p:spPr>
        <p:txBody>
          <a:bodyPr/>
          <a:lstStyle/>
          <a:p>
            <a:pPr eaLnBrk="1" hangingPunct="1">
              <a:buFont typeface="Georgia" pitchFamily="18" charset="0"/>
              <a:buNone/>
            </a:pPr>
            <a:r>
              <a:rPr lang="en-US" altLang="zh-CN" sz="3200" b="1" smtClean="0">
                <a:latin typeface="宋体" charset="-122"/>
                <a:ea typeface="楷体"/>
                <a:cs typeface="楷体"/>
              </a:rPr>
              <a:t>2</a:t>
            </a:r>
            <a:r>
              <a:rPr lang="zh-CN" altLang="en-US" sz="3200" b="1" smtClean="0">
                <a:latin typeface="宋体" charset="-122"/>
                <a:ea typeface="楷体"/>
                <a:cs typeface="楷体"/>
              </a:rPr>
              <a:t>、排卵障碍不孕的诊断</a:t>
            </a:r>
            <a:endParaRPr lang="en-US" sz="3200" b="1" smtClean="0">
              <a:latin typeface="宋体" charset="-122"/>
              <a:ea typeface="楷体"/>
              <a:cs typeface="楷体"/>
            </a:endParaRPr>
          </a:p>
          <a:p>
            <a:pPr eaLnBrk="1" hangingPunct="1">
              <a:buFont typeface="Georgia" pitchFamily="18" charset="0"/>
              <a:buNone/>
            </a:pPr>
            <a:r>
              <a:rPr lang="en-US" altLang="zh-CN" sz="3200" b="1" smtClean="0">
                <a:latin typeface="宋体" charset="-122"/>
                <a:ea typeface="楷体"/>
                <a:cs typeface="楷体"/>
              </a:rPr>
              <a:t>1</a:t>
            </a:r>
            <a:r>
              <a:rPr lang="zh-CN" altLang="en-US" sz="3200" b="1" smtClean="0">
                <a:latin typeface="宋体" charset="-122"/>
                <a:ea typeface="楷体"/>
                <a:cs typeface="楷体"/>
              </a:rPr>
              <a:t>）月经稀发甚或闭经</a:t>
            </a:r>
          </a:p>
          <a:p>
            <a:pPr eaLnBrk="1" hangingPunct="1">
              <a:buFont typeface="Georgia" pitchFamily="18" charset="0"/>
              <a:buNone/>
            </a:pPr>
            <a:endParaRPr lang="zh-CN" altLang="en-US" sz="3200" b="1" smtClean="0">
              <a:latin typeface="宋体" charset="-122"/>
              <a:ea typeface="楷体"/>
              <a:cs typeface="楷体"/>
            </a:endParaRPr>
          </a:p>
          <a:p>
            <a:pPr eaLnBrk="1" hangingPunct="1">
              <a:buFont typeface="Georgia" pitchFamily="18" charset="0"/>
              <a:buNone/>
            </a:pPr>
            <a:r>
              <a:rPr lang="en-US" altLang="zh-CN" sz="3200" b="1" smtClean="0">
                <a:latin typeface="宋体" charset="-122"/>
                <a:ea typeface="楷体"/>
                <a:cs typeface="楷体"/>
              </a:rPr>
              <a:t>2</a:t>
            </a:r>
            <a:r>
              <a:rPr lang="zh-CN" altLang="en-US" sz="3200" b="1" smtClean="0">
                <a:latin typeface="宋体" charset="-122"/>
                <a:ea typeface="楷体"/>
                <a:cs typeface="楷体"/>
              </a:rPr>
              <a:t>）临床或生化高雄激素表现</a:t>
            </a:r>
          </a:p>
          <a:p>
            <a:pPr eaLnBrk="1" hangingPunct="1">
              <a:buFont typeface="Georgia" pitchFamily="18" charset="0"/>
              <a:buNone/>
            </a:pPr>
            <a:endParaRPr lang="zh-CN" altLang="en-US" sz="3200" b="1" smtClean="0">
              <a:latin typeface="宋体" charset="-122"/>
              <a:ea typeface="楷体"/>
              <a:cs typeface="楷体"/>
            </a:endParaRPr>
          </a:p>
          <a:p>
            <a:pPr eaLnBrk="1" hangingPunct="1">
              <a:buFont typeface="Georgia" pitchFamily="18" charset="0"/>
              <a:buNone/>
            </a:pPr>
            <a:r>
              <a:rPr lang="en-US" altLang="zh-CN" sz="3200" b="1" smtClean="0">
                <a:latin typeface="宋体" charset="-122"/>
                <a:ea typeface="楷体"/>
                <a:cs typeface="楷体"/>
              </a:rPr>
              <a:t>3</a:t>
            </a:r>
            <a:r>
              <a:rPr lang="zh-CN" altLang="en-US" sz="3200" b="1" smtClean="0">
                <a:latin typeface="宋体" charset="-122"/>
                <a:ea typeface="楷体"/>
                <a:cs typeface="楷体"/>
              </a:rPr>
              <a:t>）超声显象卵巢体积＞</a:t>
            </a:r>
            <a:r>
              <a:rPr lang="en-US" altLang="zh-CN" sz="3200" b="1" smtClean="0">
                <a:latin typeface="宋体" charset="-122"/>
                <a:ea typeface="楷体"/>
                <a:cs typeface="楷体"/>
              </a:rPr>
              <a:t>10ml</a:t>
            </a:r>
            <a:r>
              <a:rPr lang="zh-CN" altLang="en-US" sz="3200" b="1" smtClean="0">
                <a:latin typeface="宋体" charset="-122"/>
                <a:ea typeface="楷体"/>
                <a:cs typeface="楷体"/>
              </a:rPr>
              <a:t>，可见≥</a:t>
            </a:r>
            <a:r>
              <a:rPr lang="en-US" altLang="zh-CN" sz="3200" b="1" smtClean="0">
                <a:latin typeface="宋体" charset="-122"/>
                <a:ea typeface="楷体"/>
                <a:cs typeface="楷体"/>
              </a:rPr>
              <a:t>12</a:t>
            </a:r>
            <a:r>
              <a:rPr lang="zh-CN" altLang="en-US" sz="3200" b="1" smtClean="0">
                <a:latin typeface="宋体" charset="-122"/>
                <a:ea typeface="楷体"/>
                <a:cs typeface="楷体"/>
              </a:rPr>
              <a:t>个直径</a:t>
            </a:r>
            <a:r>
              <a:rPr lang="en-US" altLang="zh-CN" sz="3200" b="1" smtClean="0">
                <a:latin typeface="宋体" charset="-122"/>
                <a:ea typeface="楷体"/>
                <a:cs typeface="楷体"/>
              </a:rPr>
              <a:t>2-9mm</a:t>
            </a:r>
            <a:r>
              <a:rPr lang="zh-CN" altLang="en-US" sz="3200" b="1" smtClean="0">
                <a:latin typeface="宋体" charset="-122"/>
                <a:ea typeface="楷体"/>
                <a:cs typeface="楷体"/>
              </a:rPr>
              <a:t>的卵泡除外先天性肾上腺皮质增殖症柯兴氐综合征，卵巢及肾上腺肿瘤。</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内容占位符 2"/>
          <p:cNvSpPr>
            <a:spLocks noGrp="1"/>
          </p:cNvSpPr>
          <p:nvPr>
            <p:ph idx="1"/>
          </p:nvPr>
        </p:nvSpPr>
        <p:spPr>
          <a:xfrm>
            <a:off x="468313" y="1052513"/>
            <a:ext cx="8229600" cy="4324350"/>
          </a:xfrm>
        </p:spPr>
        <p:txBody>
          <a:bodyPr/>
          <a:lstStyle/>
          <a:p>
            <a:pPr eaLnBrk="1" hangingPunct="1">
              <a:buFont typeface="Georgia" pitchFamily="18" charset="0"/>
              <a:buNone/>
            </a:pPr>
            <a:r>
              <a:rPr lang="en-US" altLang="zh-CN" sz="3200" b="1" smtClean="0">
                <a:latin typeface="宋体" charset="-122"/>
                <a:ea typeface="楷体"/>
                <a:cs typeface="楷体"/>
              </a:rPr>
              <a:t>3</a:t>
            </a:r>
            <a:r>
              <a:rPr lang="zh-CN" altLang="en-US" sz="3200" b="1" smtClean="0">
                <a:latin typeface="宋体" charset="-122"/>
                <a:ea typeface="楷体"/>
                <a:cs typeface="楷体"/>
              </a:rPr>
              <a:t>、排卵障碍性不孕的中医病机</a:t>
            </a:r>
          </a:p>
          <a:p>
            <a:pPr eaLnBrk="1" hangingPunct="1">
              <a:buFont typeface="Georgia" pitchFamily="18" charset="0"/>
              <a:buNone/>
            </a:pPr>
            <a:r>
              <a:rPr lang="zh-CN" altLang="en-US" sz="3200" b="1" smtClean="0">
                <a:solidFill>
                  <a:srgbClr val="9C007F"/>
                </a:solidFill>
                <a:latin typeface="宋体" charset="-122"/>
                <a:ea typeface="楷体"/>
                <a:cs typeface="楷体"/>
              </a:rPr>
              <a:t>    </a:t>
            </a:r>
          </a:p>
          <a:p>
            <a:pPr eaLnBrk="1" hangingPunct="1">
              <a:buFont typeface="Georgia" pitchFamily="18" charset="0"/>
              <a:buNone/>
            </a:pPr>
            <a:r>
              <a:rPr lang="zh-CN" altLang="en-US" sz="3200" b="1" smtClean="0">
                <a:solidFill>
                  <a:srgbClr val="9C007F"/>
                </a:solidFill>
                <a:latin typeface="宋体" charset="-122"/>
                <a:ea typeface="楷体"/>
                <a:cs typeface="楷体"/>
              </a:rPr>
              <a:t>    肾藏精，精化气，肾中精气充足，天癸成熟，则可化生精元，精元相结合则可孕育成胎</a:t>
            </a:r>
            <a:r>
              <a:rPr lang="zh-CN" altLang="en-US" sz="3200" b="1" smtClean="0">
                <a:latin typeface="宋体" charset="-122"/>
                <a:ea typeface="楷体"/>
                <a:cs typeface="楷体"/>
              </a:rPr>
              <a:t>。由此可见，肾气盛衰关系精元盛衰，精元化不足或排出受阻皆为肾虚所致，因此排卵障碍性不孕，当以肾虚为其根本。</a:t>
            </a:r>
          </a:p>
          <a:p>
            <a:pPr eaLnBrk="1" hangingPunct="1"/>
            <a:endParaRPr lang="zh-CN" altLang="en-US" sz="32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内容占位符 2"/>
          <p:cNvSpPr>
            <a:spLocks noGrp="1"/>
          </p:cNvSpPr>
          <p:nvPr>
            <p:ph idx="1"/>
          </p:nvPr>
        </p:nvSpPr>
        <p:spPr>
          <a:xfrm>
            <a:off x="395288" y="836613"/>
            <a:ext cx="8229600" cy="5045075"/>
          </a:xfrm>
        </p:spPr>
        <p:txBody>
          <a:bodyPr/>
          <a:lstStyle/>
          <a:p>
            <a:pPr eaLnBrk="1" hangingPunct="1">
              <a:lnSpc>
                <a:spcPct val="90000"/>
              </a:lnSpc>
              <a:buFont typeface="Georgia" pitchFamily="18" charset="0"/>
              <a:buNone/>
            </a:pPr>
            <a:r>
              <a:rPr lang="en-US" altLang="zh-CN" b="1" smtClean="0">
                <a:latin typeface="宋体" charset="-122"/>
              </a:rPr>
              <a:t>4</a:t>
            </a:r>
            <a:r>
              <a:rPr lang="zh-CN" altLang="en-US" b="1" smtClean="0">
                <a:latin typeface="宋体" charset="-122"/>
              </a:rPr>
              <a:t>、排卵障碍性不孕中医证侯分型（常分五型）</a:t>
            </a:r>
            <a:endParaRPr lang="zh-CN" altLang="en-US" b="1" smtClean="0">
              <a:latin typeface="宋体" charset="-122"/>
              <a:ea typeface="楷体"/>
              <a:cs typeface="楷体"/>
            </a:endParaRPr>
          </a:p>
          <a:p>
            <a:pPr eaLnBrk="1" hangingPunct="1">
              <a:lnSpc>
                <a:spcPct val="90000"/>
              </a:lnSpc>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1</a:t>
            </a:r>
            <a:r>
              <a:rPr lang="zh-CN" altLang="en-US" b="1" smtClean="0">
                <a:latin typeface="宋体" charset="-122"/>
                <a:ea typeface="楷体"/>
                <a:cs typeface="楷体"/>
              </a:rPr>
              <a:t>）肾虚证</a:t>
            </a:r>
            <a:endParaRPr lang="en-US" altLang="zh-CN" b="1" smtClean="0">
              <a:latin typeface="宋体" charset="-122"/>
              <a:ea typeface="楷体"/>
              <a:cs typeface="楷体"/>
            </a:endParaRPr>
          </a:p>
          <a:p>
            <a:pPr eaLnBrk="1" hangingPunct="1">
              <a:lnSpc>
                <a:spcPct val="90000"/>
              </a:lnSpc>
              <a:buFont typeface="Georgia" pitchFamily="18" charset="0"/>
              <a:buNone/>
            </a:pPr>
            <a:r>
              <a:rPr lang="zh-CN" altLang="en-US" b="1" smtClean="0">
                <a:solidFill>
                  <a:srgbClr val="9C007F"/>
                </a:solidFill>
                <a:latin typeface="宋体" charset="-122"/>
                <a:ea typeface="楷体"/>
                <a:cs typeface="楷体"/>
              </a:rPr>
              <a:t>肾气虚</a:t>
            </a:r>
            <a:r>
              <a:rPr lang="zh-CN" altLang="en-US" b="1" smtClean="0">
                <a:latin typeface="宋体" charset="-122"/>
                <a:ea typeface="楷体"/>
                <a:cs typeface="楷体"/>
              </a:rPr>
              <a:t>：婚久不孕，月经先后不定或闭经，腰膝酸软，头晕、耳鸣、小腹胀，舌淡苔薄、脉沉细或细弱。</a:t>
            </a:r>
            <a:endParaRPr lang="en-US" altLang="zh-CN" b="1" smtClean="0">
              <a:latin typeface="宋体" charset="-122"/>
              <a:ea typeface="楷体"/>
              <a:cs typeface="楷体"/>
            </a:endParaRPr>
          </a:p>
          <a:p>
            <a:pPr eaLnBrk="1" hangingPunct="1">
              <a:lnSpc>
                <a:spcPct val="90000"/>
              </a:lnSpc>
              <a:buFont typeface="Georgia" pitchFamily="18" charset="0"/>
              <a:buNone/>
            </a:pPr>
            <a:r>
              <a:rPr lang="zh-CN" altLang="en-US" b="1" smtClean="0">
                <a:solidFill>
                  <a:srgbClr val="9C007F"/>
                </a:solidFill>
                <a:latin typeface="宋体" charset="-122"/>
                <a:ea typeface="楷体"/>
                <a:cs typeface="楷体"/>
              </a:rPr>
              <a:t>肾阴虚</a:t>
            </a:r>
            <a:r>
              <a:rPr lang="zh-CN" altLang="en-US" b="1" smtClean="0">
                <a:latin typeface="宋体" charset="-122"/>
                <a:ea typeface="楷体"/>
                <a:cs typeface="楷体"/>
              </a:rPr>
              <a:t>：婚久不孕，月经先期，量少，或后期量少，色红，甚至闭经，形体消瘦、腰酸、头晕目眩，五心烦热，心悸失眠，舌红脉细数。</a:t>
            </a:r>
          </a:p>
          <a:p>
            <a:pPr eaLnBrk="1" hangingPunct="1">
              <a:lnSpc>
                <a:spcPct val="90000"/>
              </a:lnSpc>
              <a:buFont typeface="Georgia" pitchFamily="18" charset="0"/>
              <a:buNone/>
            </a:pPr>
            <a:r>
              <a:rPr lang="zh-CN" altLang="en-US" b="1" smtClean="0">
                <a:solidFill>
                  <a:srgbClr val="9C007F"/>
                </a:solidFill>
                <a:latin typeface="宋体" charset="-122"/>
                <a:ea typeface="楷体"/>
                <a:cs typeface="楷体"/>
              </a:rPr>
              <a:t>肾阳虚</a:t>
            </a:r>
            <a:r>
              <a:rPr lang="zh-CN" altLang="en-US" b="1" smtClean="0">
                <a:latin typeface="宋体" charset="-122"/>
                <a:ea typeface="楷体"/>
                <a:cs typeface="楷体"/>
              </a:rPr>
              <a:t>：婚后久不孕，月经后期量少，色淡，月经稀发，甚则闭经，面色晦黯，腰酸腿软，性欲淡漠，大便不实，小便清长，舌淡苔薄，脉沉细。</a:t>
            </a:r>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内容占位符 2"/>
          <p:cNvSpPr>
            <a:spLocks noGrp="1"/>
          </p:cNvSpPr>
          <p:nvPr>
            <p:ph idx="1"/>
          </p:nvPr>
        </p:nvSpPr>
        <p:spPr>
          <a:xfrm>
            <a:off x="571500" y="785813"/>
            <a:ext cx="8215313" cy="5500687"/>
          </a:xfrm>
        </p:spPr>
        <p:txBody>
          <a:bodyPr/>
          <a:lstStyle/>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2</a:t>
            </a:r>
            <a:r>
              <a:rPr lang="zh-CN" altLang="en-US" b="1" smtClean="0">
                <a:latin typeface="宋体" charset="-122"/>
                <a:ea typeface="楷体"/>
                <a:cs typeface="楷体"/>
              </a:rPr>
              <a:t>）脾虚痰湿证</a:t>
            </a:r>
          </a:p>
          <a:p>
            <a:pPr eaLnBrk="1" hangingPunct="1">
              <a:buFont typeface="Georgia" pitchFamily="18" charset="0"/>
              <a:buNone/>
            </a:pPr>
            <a:r>
              <a:rPr lang="zh-CN" altLang="en-US" b="1" smtClean="0">
                <a:latin typeface="宋体" charset="-122"/>
                <a:ea typeface="楷体"/>
                <a:cs typeface="楷体"/>
              </a:rPr>
              <a:t>     婚久不孕，形体肥胖，经行后期，甚则闭经。带下量多，色白，质粘无臭，头晕心悸，胸闷泛恶，面目虚浮或晄白，腰痛如折，畏寒肢冷，夜尿频多，大便溏薄，舌淡胖有齿痕，苔白腻，脉沉滑。</a:t>
            </a:r>
            <a:endParaRPr lang="en-US" altLang="zh-CN" b="1" smtClean="0">
              <a:latin typeface="宋体" charset="-122"/>
              <a:ea typeface="楷体"/>
              <a:cs typeface="楷体"/>
            </a:endParaRPr>
          </a:p>
          <a:p>
            <a:pPr eaLnBrk="1" hangingPunct="1"/>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3</a:t>
            </a:r>
            <a:r>
              <a:rPr lang="zh-CN" altLang="en-US" b="1" smtClean="0">
                <a:latin typeface="宋体" charset="-122"/>
                <a:ea typeface="楷体"/>
                <a:cs typeface="楷体"/>
              </a:rPr>
              <a:t>）肾虚肝郁证</a:t>
            </a:r>
          </a:p>
          <a:p>
            <a:pPr eaLnBrk="1" hangingPunct="1">
              <a:buFont typeface="Georgia" pitchFamily="18" charset="0"/>
              <a:buNone/>
            </a:pPr>
            <a:r>
              <a:rPr lang="zh-CN" altLang="en-US" b="1" smtClean="0">
                <a:latin typeface="宋体" charset="-122"/>
                <a:ea typeface="楷体"/>
                <a:cs typeface="楷体"/>
              </a:rPr>
              <a:t>     婚后久不孕，月经后期量少，甚至闭经，多毛，痤疮、头昏、腰酸、郁郁寡欢、带下量少，阴道干涩疼痛，便溏乏力，多疾、怕冷、乳胀心烦，或少量溢乳、行经腹痛、舌暗红、苔白、脉细弦。</a:t>
            </a:r>
            <a:endParaRPr lang="zh-CN" altLang="en-US" b="1" smtClean="0">
              <a:latin typeface="楷体"/>
              <a:ea typeface="楷体"/>
              <a:cs typeface="楷体"/>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内容占位符 2"/>
          <p:cNvSpPr>
            <a:spLocks noGrp="1"/>
          </p:cNvSpPr>
          <p:nvPr>
            <p:ph idx="1"/>
          </p:nvPr>
        </p:nvSpPr>
        <p:spPr>
          <a:xfrm>
            <a:off x="468313" y="692150"/>
            <a:ext cx="8286750" cy="5786438"/>
          </a:xfrm>
        </p:spPr>
        <p:txBody>
          <a:bodyPr/>
          <a:lstStyle/>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4</a:t>
            </a:r>
            <a:r>
              <a:rPr lang="zh-CN" altLang="en-US" b="1" smtClean="0">
                <a:latin typeface="宋体" charset="-122"/>
                <a:ea typeface="楷体"/>
                <a:cs typeface="楷体"/>
              </a:rPr>
              <a:t>）肾虚血瘀证</a:t>
            </a:r>
          </a:p>
          <a:p>
            <a:pPr eaLnBrk="1" hangingPunct="1">
              <a:buFont typeface="Georgia" pitchFamily="18" charset="0"/>
              <a:buNone/>
            </a:pPr>
            <a:r>
              <a:rPr lang="zh-CN" altLang="en-US" b="1" smtClean="0">
                <a:latin typeface="宋体" charset="-122"/>
                <a:ea typeface="楷体"/>
                <a:cs typeface="楷体"/>
              </a:rPr>
              <a:t>     婚久不孕，月经稀少、渐至闭经、多毛、面部痤疮、伴腰膝酸软，头晕耳鸣、性欲淡漠，心烦、便秘、肌肤甲错。舌质暗红或紫暗，舌边有瘀点瘀斑，脉沉细。</a:t>
            </a:r>
            <a:endParaRPr lang="en-US" altLang="zh-CN" b="1" smtClean="0">
              <a:latin typeface="宋体" charset="-122"/>
              <a:ea typeface="楷体"/>
              <a:cs typeface="楷体"/>
            </a:endParaRPr>
          </a:p>
          <a:p>
            <a:pPr eaLnBrk="1" hangingPunct="1"/>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5</a:t>
            </a:r>
            <a:r>
              <a:rPr lang="zh-CN" altLang="en-US" b="1" smtClean="0">
                <a:latin typeface="宋体" charset="-122"/>
                <a:ea typeface="楷体"/>
                <a:cs typeface="楷体"/>
              </a:rPr>
              <a:t>）痰瘀互结证</a:t>
            </a:r>
          </a:p>
          <a:p>
            <a:pPr eaLnBrk="1" hangingPunct="1">
              <a:buFont typeface="Georgia" pitchFamily="18" charset="0"/>
              <a:buNone/>
            </a:pPr>
            <a:r>
              <a:rPr lang="zh-CN" altLang="en-US" b="1" smtClean="0">
                <a:latin typeface="宋体" charset="-122"/>
                <a:ea typeface="楷体"/>
                <a:cs typeface="楷体"/>
              </a:rPr>
              <a:t>     婚久不孕，月经失调，肥胖，多毛，痤疮，伴带下量多，色白质清或胸胁满胀，或吐恶痰多，或神疲嗜睡，头晕目眩，怕冷或小腹冷，伴经行小腹胀痛拒按，块下痛减，甚至经闭不行，或形体肥胖，或情志抑郁，经前烦躁易怒，善太息，多毛痤疮，舌黯红，舌边瘀点，脉弦涩。</a:t>
            </a:r>
          </a:p>
          <a:p>
            <a:pPr eaLnBrk="1" hangingPunct="1"/>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标题 1"/>
          <p:cNvSpPr>
            <a:spLocks noGrp="1"/>
          </p:cNvSpPr>
          <p:nvPr>
            <p:ph type="title"/>
          </p:nvPr>
        </p:nvSpPr>
        <p:spPr/>
        <p:txBody>
          <a:bodyPr/>
          <a:lstStyle/>
          <a:p>
            <a:pPr eaLnBrk="1" hangingPunct="1"/>
            <a:r>
              <a:rPr lang="zh-CN" altLang="en-US" sz="3200" b="1" smtClean="0">
                <a:solidFill>
                  <a:schemeClr val="tx1"/>
                </a:solidFill>
                <a:latin typeface="黑体" pitchFamily="2" charset="-122"/>
                <a:ea typeface="黑体" pitchFamily="2" charset="-122"/>
              </a:rPr>
              <a:t/>
            </a:r>
            <a:br>
              <a:rPr lang="zh-CN" altLang="en-US" sz="3200" b="1" smtClean="0">
                <a:solidFill>
                  <a:schemeClr val="tx1"/>
                </a:solidFill>
                <a:latin typeface="黑体" pitchFamily="2" charset="-122"/>
                <a:ea typeface="黑体" pitchFamily="2" charset="-122"/>
              </a:rPr>
            </a:br>
            <a:endParaRPr lang="zh-CN" altLang="en-US" sz="3200" b="1" smtClean="0">
              <a:solidFill>
                <a:schemeClr val="tx1"/>
              </a:solidFill>
              <a:latin typeface="黑体" pitchFamily="2" charset="-122"/>
              <a:ea typeface="黑体" pitchFamily="2" charset="-122"/>
            </a:endParaRPr>
          </a:p>
        </p:txBody>
      </p:sp>
      <p:sp>
        <p:nvSpPr>
          <p:cNvPr id="53250" name="内容占位符 2"/>
          <p:cNvSpPr>
            <a:spLocks noGrp="1"/>
          </p:cNvSpPr>
          <p:nvPr>
            <p:ph idx="1"/>
          </p:nvPr>
        </p:nvSpPr>
        <p:spPr>
          <a:xfrm>
            <a:off x="468313" y="1125538"/>
            <a:ext cx="8229600" cy="4324350"/>
          </a:xfrm>
        </p:spPr>
        <p:txBody>
          <a:bodyPr/>
          <a:lstStyle/>
          <a:p>
            <a:pPr eaLnBrk="1" hangingPunct="1">
              <a:buFont typeface="Georgia" pitchFamily="18" charset="0"/>
              <a:buNone/>
            </a:pPr>
            <a:r>
              <a:rPr lang="en-US" altLang="zh-CN" sz="3200" b="1" smtClean="0">
                <a:latin typeface="宋体" charset="-122"/>
              </a:rPr>
              <a:t>5</a:t>
            </a:r>
            <a:r>
              <a:rPr lang="zh-CN" altLang="en-US" sz="3200" b="1" smtClean="0">
                <a:latin typeface="宋体" charset="-122"/>
              </a:rPr>
              <a:t>、排卵障碍不孕的治疗</a:t>
            </a:r>
          </a:p>
          <a:p>
            <a:pPr eaLnBrk="1" hangingPunct="1">
              <a:buFont typeface="Georgia" pitchFamily="18" charset="0"/>
              <a:buNone/>
            </a:pPr>
            <a:endParaRPr lang="zh-CN" altLang="en-US" sz="3200" b="1" smtClean="0">
              <a:latin typeface="宋体" charset="-122"/>
            </a:endParaRPr>
          </a:p>
          <a:p>
            <a:pPr eaLnBrk="1" hangingPunct="1">
              <a:buFont typeface="Georgia" pitchFamily="18" charset="0"/>
              <a:buNone/>
            </a:pPr>
            <a:r>
              <a:rPr lang="zh-CN" altLang="en-US" sz="3200" b="1" smtClean="0">
                <a:latin typeface="宋体" charset="-122"/>
                <a:ea typeface="楷体"/>
                <a:cs typeface="楷体"/>
              </a:rPr>
              <a:t>西医治疗：</a:t>
            </a:r>
          </a:p>
          <a:p>
            <a:pPr eaLnBrk="1" hangingPunct="1">
              <a:buFont typeface="Georgia" pitchFamily="18" charset="0"/>
              <a:buNone/>
            </a:pPr>
            <a:endParaRPr lang="zh-CN" altLang="en-US" sz="3200" b="1" smtClean="0">
              <a:latin typeface="宋体" charset="-122"/>
              <a:ea typeface="楷体"/>
              <a:cs typeface="楷体"/>
            </a:endParaRPr>
          </a:p>
          <a:p>
            <a:pPr eaLnBrk="1" hangingPunct="1">
              <a:buFont typeface="Georgia" pitchFamily="18" charset="0"/>
              <a:buNone/>
            </a:pPr>
            <a:r>
              <a:rPr lang="zh-CN" altLang="en-US" sz="3200" b="1" smtClean="0">
                <a:latin typeface="宋体" charset="-122"/>
                <a:ea typeface="楷体"/>
                <a:cs typeface="楷体"/>
              </a:rPr>
              <a:t>（</a:t>
            </a:r>
            <a:r>
              <a:rPr lang="en-US" altLang="zh-CN" sz="3200" b="1" smtClean="0">
                <a:latin typeface="宋体" charset="-122"/>
                <a:ea typeface="楷体"/>
                <a:cs typeface="楷体"/>
              </a:rPr>
              <a:t>1</a:t>
            </a:r>
            <a:r>
              <a:rPr lang="zh-CN" altLang="en-US" sz="3200" b="1" smtClean="0">
                <a:latin typeface="宋体" charset="-122"/>
                <a:ea typeface="楷体"/>
                <a:cs typeface="楷体"/>
              </a:rPr>
              <a:t>）关键，对症治疗，调整周期，促进排卵。</a:t>
            </a:r>
          </a:p>
          <a:p>
            <a:pPr eaLnBrk="1" hangingPunct="1">
              <a:buFont typeface="Georgia" pitchFamily="18" charset="0"/>
              <a:buNone/>
            </a:pPr>
            <a:r>
              <a:rPr lang="zh-CN" altLang="en-US" sz="3200" b="1" smtClean="0">
                <a:latin typeface="宋体" charset="-122"/>
                <a:ea typeface="楷体"/>
                <a:cs typeface="楷体"/>
              </a:rPr>
              <a:t>（</a:t>
            </a:r>
            <a:r>
              <a:rPr lang="en-US" altLang="zh-CN" sz="3200" b="1" smtClean="0">
                <a:latin typeface="宋体" charset="-122"/>
                <a:ea typeface="楷体"/>
                <a:cs typeface="楷体"/>
              </a:rPr>
              <a:t>2</a:t>
            </a:r>
            <a:r>
              <a:rPr lang="zh-CN" altLang="en-US" sz="3200" b="1" smtClean="0">
                <a:latin typeface="宋体" charset="-122"/>
                <a:ea typeface="楷体"/>
                <a:cs typeface="楷体"/>
              </a:rPr>
              <a:t>）主要方法：克罗米酚、来曲唑、绒促。</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内容占位符 2"/>
          <p:cNvSpPr>
            <a:spLocks noGrp="1"/>
          </p:cNvSpPr>
          <p:nvPr>
            <p:ph idx="1"/>
          </p:nvPr>
        </p:nvSpPr>
        <p:spPr>
          <a:xfrm>
            <a:off x="357188" y="857250"/>
            <a:ext cx="8429625" cy="5643563"/>
          </a:xfrm>
        </p:spPr>
        <p:txBody>
          <a:bodyPr/>
          <a:lstStyle/>
          <a:p>
            <a:pPr eaLnBrk="1" hangingPunct="1">
              <a:buFont typeface="Georgia" pitchFamily="18" charset="0"/>
              <a:buNone/>
            </a:pPr>
            <a:r>
              <a:rPr lang="en-US" altLang="zh-CN" smtClean="0">
                <a:latin typeface="宋体" charset="-122"/>
                <a:ea typeface="楷体"/>
                <a:cs typeface="楷体"/>
              </a:rPr>
              <a:t>     </a:t>
            </a:r>
            <a:r>
              <a:rPr lang="en-US" altLang="zh-CN" b="1" smtClean="0">
                <a:latin typeface="宋体" charset="-122"/>
                <a:ea typeface="楷体"/>
                <a:cs typeface="楷体"/>
              </a:rPr>
              <a:t>2014</a:t>
            </a:r>
            <a:r>
              <a:rPr lang="zh-CN" altLang="en-US" b="1" smtClean="0">
                <a:latin typeface="宋体" charset="-122"/>
                <a:ea typeface="楷体"/>
                <a:cs typeface="楷体"/>
              </a:rPr>
              <a:t>年北京人民网报导不孕症的发病率占育龄夫妇的</a:t>
            </a:r>
            <a:r>
              <a:rPr lang="en-US" altLang="zh-CN" b="1" smtClean="0">
                <a:latin typeface="宋体" charset="-122"/>
                <a:ea typeface="楷体"/>
                <a:cs typeface="楷体"/>
              </a:rPr>
              <a:t>12%-15%</a:t>
            </a:r>
            <a:r>
              <a:rPr lang="zh-CN" altLang="en-US" b="1" smtClean="0">
                <a:latin typeface="宋体" charset="-122"/>
                <a:ea typeface="楷体"/>
                <a:cs typeface="楷体"/>
              </a:rPr>
              <a:t>，近年来存在着上升趋势，适龄夫妇的不孕不育患病率大幅度增长，也就是</a:t>
            </a:r>
            <a:r>
              <a:rPr lang="zh-CN" altLang="en-US" b="1" smtClean="0">
                <a:solidFill>
                  <a:srgbClr val="800080"/>
                </a:solidFill>
                <a:latin typeface="宋体" charset="-122"/>
                <a:ea typeface="楷体"/>
                <a:cs typeface="楷体"/>
              </a:rPr>
              <a:t>每</a:t>
            </a:r>
            <a:r>
              <a:rPr lang="en-US" altLang="zh-CN" b="1" smtClean="0">
                <a:solidFill>
                  <a:srgbClr val="800080"/>
                </a:solidFill>
                <a:latin typeface="宋体" charset="-122"/>
                <a:ea typeface="楷体"/>
                <a:cs typeface="楷体"/>
              </a:rPr>
              <a:t>8</a:t>
            </a:r>
            <a:r>
              <a:rPr lang="zh-CN" altLang="en-US" b="1" smtClean="0">
                <a:solidFill>
                  <a:srgbClr val="800080"/>
                </a:solidFill>
                <a:latin typeface="宋体" charset="-122"/>
                <a:ea typeface="楷体"/>
                <a:cs typeface="楷体"/>
              </a:rPr>
              <a:t>对夫妻中有一对不孕不育</a:t>
            </a:r>
            <a:r>
              <a:rPr lang="zh-CN" altLang="en-US" b="1" smtClean="0">
                <a:latin typeface="宋体" charset="-122"/>
                <a:ea typeface="楷体"/>
                <a:cs typeface="楷体"/>
              </a:rPr>
              <a:t>，中国不孕不育患者人数已超过</a:t>
            </a:r>
            <a:r>
              <a:rPr lang="en-US" altLang="zh-CN" b="1" smtClean="0">
                <a:latin typeface="宋体" charset="-122"/>
                <a:ea typeface="楷体"/>
                <a:cs typeface="楷体"/>
              </a:rPr>
              <a:t>5000</a:t>
            </a:r>
            <a:r>
              <a:rPr lang="zh-CN" altLang="en-US" b="1" smtClean="0">
                <a:latin typeface="宋体" charset="-122"/>
                <a:ea typeface="楷体"/>
                <a:cs typeface="楷体"/>
              </a:rPr>
              <a:t>万，由于我国生殖医学研究起步时间较晚，与国际先进水平相比有一定的差距，以致我国</a:t>
            </a:r>
            <a:r>
              <a:rPr lang="en-US" altLang="zh-CN" b="1" smtClean="0">
                <a:latin typeface="宋体" charset="-122"/>
                <a:ea typeface="楷体"/>
                <a:cs typeface="楷体"/>
              </a:rPr>
              <a:t>1/4</a:t>
            </a:r>
            <a:r>
              <a:rPr lang="zh-CN" altLang="en-US" b="1" smtClean="0">
                <a:latin typeface="宋体" charset="-122"/>
                <a:ea typeface="楷体"/>
                <a:cs typeface="楷体"/>
              </a:rPr>
              <a:t>的不孕不育患者久治不愈。</a:t>
            </a:r>
            <a:endParaRPr lang="en-US" altLang="zh-CN" b="1" smtClean="0">
              <a:latin typeface="宋体" charset="-122"/>
              <a:ea typeface="楷体"/>
              <a:cs typeface="楷体"/>
            </a:endParaRPr>
          </a:p>
          <a:p>
            <a:pPr eaLnBrk="1" hangingPunct="1"/>
            <a:endParaRPr lang="en-US" altLang="zh-CN"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    “不孕”之病名，在中医文献记载中首见于</a:t>
            </a:r>
            <a:r>
              <a:rPr lang="en-US" altLang="zh-CN" b="1" smtClean="0">
                <a:latin typeface="宋体" charset="-122"/>
                <a:ea typeface="楷体"/>
                <a:cs typeface="楷体"/>
              </a:rPr>
              <a:t>《</a:t>
            </a:r>
            <a:r>
              <a:rPr lang="zh-CN" altLang="en-US" b="1" smtClean="0">
                <a:latin typeface="宋体" charset="-122"/>
                <a:ea typeface="楷体"/>
                <a:cs typeface="楷体"/>
              </a:rPr>
              <a:t>素问</a:t>
            </a:r>
            <a:r>
              <a:rPr lang="en-US" altLang="zh-CN" b="1" smtClean="0">
                <a:latin typeface="宋体" charset="-122"/>
                <a:ea typeface="楷体"/>
                <a:cs typeface="楷体"/>
              </a:rPr>
              <a:t>.</a:t>
            </a:r>
            <a:r>
              <a:rPr lang="zh-CN" altLang="en-US" b="1" smtClean="0">
                <a:latin typeface="宋体" charset="-122"/>
                <a:ea typeface="楷体"/>
                <a:cs typeface="楷体"/>
              </a:rPr>
              <a:t>骨空论</a:t>
            </a:r>
            <a:r>
              <a:rPr lang="en-US" altLang="zh-CN" b="1" smtClean="0">
                <a:latin typeface="宋体" charset="-122"/>
                <a:ea typeface="楷体"/>
                <a:cs typeface="楷体"/>
              </a:rPr>
              <a:t>》</a:t>
            </a:r>
            <a:r>
              <a:rPr lang="zh-CN" altLang="en-US" b="1" smtClean="0">
                <a:latin typeface="宋体" charset="-122"/>
                <a:ea typeface="楷体"/>
                <a:cs typeface="楷体"/>
              </a:rPr>
              <a:t>，中医学称原发性不孕为“</a:t>
            </a:r>
            <a:r>
              <a:rPr lang="zh-CN" altLang="en-US" b="1" smtClean="0">
                <a:solidFill>
                  <a:srgbClr val="800080"/>
                </a:solidFill>
                <a:latin typeface="宋体" charset="-122"/>
                <a:ea typeface="楷体"/>
                <a:cs typeface="楷体"/>
              </a:rPr>
              <a:t>无子</a:t>
            </a:r>
            <a:r>
              <a:rPr lang="zh-CN" altLang="en-US" b="1" smtClean="0">
                <a:latin typeface="宋体" charset="-122"/>
                <a:ea typeface="楷体"/>
                <a:cs typeface="楷体"/>
              </a:rPr>
              <a:t>”、“</a:t>
            </a:r>
            <a:r>
              <a:rPr lang="zh-CN" altLang="en-US" b="1" smtClean="0">
                <a:solidFill>
                  <a:srgbClr val="800080"/>
                </a:solidFill>
                <a:latin typeface="宋体" charset="-122"/>
                <a:ea typeface="楷体"/>
                <a:cs typeface="楷体"/>
              </a:rPr>
              <a:t>全不产</a:t>
            </a:r>
            <a:r>
              <a:rPr lang="zh-CN" altLang="en-US" b="1" smtClean="0">
                <a:latin typeface="宋体" charset="-122"/>
                <a:ea typeface="楷体"/>
                <a:cs typeface="楷体"/>
              </a:rPr>
              <a:t>”、“</a:t>
            </a:r>
            <a:r>
              <a:rPr lang="zh-CN" altLang="en-US" b="1" smtClean="0">
                <a:solidFill>
                  <a:srgbClr val="800080"/>
                </a:solidFill>
                <a:latin typeface="宋体" charset="-122"/>
                <a:ea typeface="楷体"/>
                <a:cs typeface="楷体"/>
              </a:rPr>
              <a:t>绝嗣</a:t>
            </a:r>
            <a:r>
              <a:rPr lang="zh-CN" altLang="en-US" b="1" smtClean="0">
                <a:latin typeface="宋体" charset="-122"/>
                <a:ea typeface="楷体"/>
                <a:cs typeface="楷体"/>
              </a:rPr>
              <a:t>”、“</a:t>
            </a:r>
            <a:r>
              <a:rPr lang="zh-CN" altLang="en-US" b="1" smtClean="0">
                <a:solidFill>
                  <a:srgbClr val="800080"/>
                </a:solidFill>
                <a:latin typeface="宋体" charset="-122"/>
                <a:ea typeface="楷体"/>
                <a:cs typeface="楷体"/>
              </a:rPr>
              <a:t>无嗣</a:t>
            </a:r>
            <a:r>
              <a:rPr lang="zh-CN" altLang="en-US" b="1" smtClean="0">
                <a:latin typeface="宋体" charset="-122"/>
                <a:ea typeface="楷体"/>
                <a:cs typeface="楷体"/>
              </a:rPr>
              <a:t>”，继发性不孕为“</a:t>
            </a:r>
            <a:r>
              <a:rPr lang="zh-CN" altLang="en-US" b="1" smtClean="0">
                <a:solidFill>
                  <a:srgbClr val="800080"/>
                </a:solidFill>
                <a:latin typeface="宋体" charset="-122"/>
                <a:ea typeface="楷体"/>
                <a:cs typeface="楷体"/>
              </a:rPr>
              <a:t>断绪</a:t>
            </a:r>
            <a:r>
              <a:rPr lang="zh-CN" altLang="en-US" b="1" smtClean="0">
                <a:latin typeface="宋体" charset="-122"/>
                <a:ea typeface="楷体"/>
                <a:cs typeface="楷体"/>
              </a:rPr>
              <a:t>”、“</a:t>
            </a:r>
            <a:r>
              <a:rPr lang="zh-CN" altLang="en-US" b="1" smtClean="0">
                <a:solidFill>
                  <a:srgbClr val="800080"/>
                </a:solidFill>
                <a:latin typeface="宋体" charset="-122"/>
                <a:ea typeface="楷体"/>
                <a:cs typeface="楷体"/>
              </a:rPr>
              <a:t>断续</a:t>
            </a:r>
            <a:r>
              <a:rPr lang="zh-CN" altLang="en-US" b="1" smtClean="0">
                <a:latin typeface="宋体" charset="-122"/>
                <a:ea typeface="楷体"/>
                <a:cs typeface="楷体"/>
              </a:rPr>
              <a:t>”。</a:t>
            </a:r>
          </a:p>
          <a:p>
            <a:pPr eaLnBrk="1" hangingPunct="1"/>
            <a:endParaRPr lang="en-US" altLang="zh-CN" b="1" smtClean="0">
              <a:solidFill>
                <a:srgbClr val="9C007F"/>
              </a:solidFill>
              <a:latin typeface="宋体" charset="-122"/>
              <a:ea typeface="楷体"/>
              <a:cs typeface="楷体"/>
            </a:endParaRPr>
          </a:p>
          <a:p>
            <a:pPr eaLnBrk="1" hangingPunct="1"/>
            <a:endParaRPr lang="zh-CN" altLang="en-US" b="1" smtClean="0">
              <a:latin typeface="楷体"/>
              <a:ea typeface="楷体"/>
              <a:cs typeface="楷体"/>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内容占位符 2"/>
          <p:cNvSpPr>
            <a:spLocks noGrp="1"/>
          </p:cNvSpPr>
          <p:nvPr>
            <p:ph idx="1"/>
          </p:nvPr>
        </p:nvSpPr>
        <p:spPr>
          <a:xfrm>
            <a:off x="285750" y="1071563"/>
            <a:ext cx="8501063" cy="4786312"/>
          </a:xfrm>
        </p:spPr>
        <p:txBody>
          <a:bodyPr/>
          <a:lstStyle/>
          <a:p>
            <a:pPr eaLnBrk="1" hangingPunct="1">
              <a:buFont typeface="Georgia" pitchFamily="18" charset="0"/>
              <a:buNone/>
            </a:pPr>
            <a:r>
              <a:rPr lang="zh-CN" altLang="en-US" sz="2400" b="1" smtClean="0">
                <a:latin typeface="宋体" charset="-122"/>
                <a:ea typeface="楷体"/>
                <a:cs typeface="楷体"/>
              </a:rPr>
              <a:t>中医治疗：</a:t>
            </a:r>
          </a:p>
          <a:p>
            <a:pPr eaLnBrk="1" hangingPunct="1">
              <a:buFont typeface="Georgia" pitchFamily="18" charset="0"/>
              <a:buNone/>
            </a:pPr>
            <a:r>
              <a:rPr lang="zh-CN" altLang="en-US" sz="2400" b="1" smtClean="0">
                <a:latin typeface="宋体" charset="-122"/>
                <a:ea typeface="楷体"/>
                <a:cs typeface="楷体"/>
              </a:rPr>
              <a:t>（</a:t>
            </a:r>
            <a:r>
              <a:rPr lang="en-US" altLang="zh-CN" sz="2400" b="1" smtClean="0">
                <a:latin typeface="宋体" charset="-122"/>
                <a:ea typeface="楷体"/>
                <a:cs typeface="楷体"/>
              </a:rPr>
              <a:t>1)</a:t>
            </a:r>
            <a:r>
              <a:rPr lang="zh-CN" altLang="en-US" sz="2400" b="1" smtClean="0">
                <a:latin typeface="宋体" charset="-122"/>
                <a:ea typeface="楷体"/>
                <a:cs typeface="楷体"/>
              </a:rPr>
              <a:t>治疗思路</a:t>
            </a:r>
          </a:p>
          <a:p>
            <a:pPr eaLnBrk="1" hangingPunct="1">
              <a:buFont typeface="Georgia" pitchFamily="18" charset="0"/>
              <a:buNone/>
            </a:pPr>
            <a:r>
              <a:rPr lang="zh-CN" altLang="en-US" sz="2400" b="1" smtClean="0">
                <a:latin typeface="宋体" charset="-122"/>
                <a:ea typeface="楷体"/>
                <a:cs typeface="楷体"/>
              </a:rPr>
              <a:t>    根据卵巢周期与月经周期相关性，采用中药人工周期疗法促排卵，辨证施治。</a:t>
            </a:r>
          </a:p>
          <a:p>
            <a:pPr eaLnBrk="1" hangingPunct="1"/>
            <a:endParaRPr lang="en-US" altLang="zh-CN" sz="2400" b="1" smtClean="0">
              <a:latin typeface="宋体" charset="-122"/>
              <a:ea typeface="楷体"/>
              <a:cs typeface="楷体"/>
            </a:endParaRPr>
          </a:p>
          <a:p>
            <a:pPr eaLnBrk="1" hangingPunct="1">
              <a:buFont typeface="Georgia" pitchFamily="18" charset="0"/>
              <a:buNone/>
            </a:pPr>
            <a:r>
              <a:rPr lang="zh-CN" altLang="en-US" sz="2400" b="1" smtClean="0">
                <a:latin typeface="宋体" charset="-122"/>
                <a:ea typeface="楷体"/>
                <a:cs typeface="楷体"/>
              </a:rPr>
              <a:t>（</a:t>
            </a:r>
            <a:r>
              <a:rPr lang="en-US" altLang="zh-CN" sz="2400" b="1" smtClean="0">
                <a:latin typeface="宋体" charset="-122"/>
                <a:ea typeface="楷体"/>
                <a:cs typeface="楷体"/>
              </a:rPr>
              <a:t>2</a:t>
            </a:r>
            <a:r>
              <a:rPr lang="zh-CN" altLang="en-US" sz="2400" b="1" smtClean="0">
                <a:latin typeface="宋体" charset="-122"/>
                <a:ea typeface="楷体"/>
                <a:cs typeface="楷体"/>
              </a:rPr>
              <a:t>）中药人工周期</a:t>
            </a:r>
          </a:p>
          <a:p>
            <a:pPr eaLnBrk="1" hangingPunct="1">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促卵泡方</a:t>
            </a:r>
            <a:r>
              <a:rPr lang="zh-CN" altLang="en-US" sz="2400" b="1" smtClean="0">
                <a:latin typeface="宋体" charset="-122"/>
                <a:ea typeface="楷体"/>
                <a:cs typeface="楷体"/>
              </a:rPr>
              <a:t>：熟地</a:t>
            </a:r>
            <a:r>
              <a:rPr lang="en-US" altLang="zh-CN" sz="2400" b="1" smtClean="0">
                <a:latin typeface="宋体" charset="-122"/>
                <a:ea typeface="楷体"/>
                <a:cs typeface="楷体"/>
              </a:rPr>
              <a:t> </a:t>
            </a:r>
            <a:r>
              <a:rPr lang="zh-CN" altLang="en-US" sz="2400" b="1" smtClean="0">
                <a:latin typeface="宋体" charset="-122"/>
                <a:ea typeface="楷体"/>
                <a:cs typeface="楷体"/>
              </a:rPr>
              <a:t>白芍</a:t>
            </a:r>
            <a:r>
              <a:rPr lang="en-US" altLang="zh-CN" sz="2400" b="1" smtClean="0">
                <a:latin typeface="宋体" charset="-122"/>
                <a:ea typeface="楷体"/>
                <a:cs typeface="楷体"/>
              </a:rPr>
              <a:t> </a:t>
            </a:r>
            <a:r>
              <a:rPr lang="zh-CN" altLang="en-US" sz="2400" b="1" smtClean="0">
                <a:latin typeface="宋体" charset="-122"/>
                <a:ea typeface="楷体"/>
                <a:cs typeface="楷体"/>
              </a:rPr>
              <a:t>淮山</a:t>
            </a:r>
            <a:r>
              <a:rPr lang="en-US" altLang="zh-CN" sz="2400" b="1" smtClean="0">
                <a:latin typeface="宋体" charset="-122"/>
                <a:ea typeface="楷体"/>
                <a:cs typeface="楷体"/>
              </a:rPr>
              <a:t> </a:t>
            </a:r>
            <a:r>
              <a:rPr lang="zh-CN" altLang="en-US" sz="2400" b="1" smtClean="0">
                <a:latin typeface="宋体" charset="-122"/>
                <a:ea typeface="楷体"/>
                <a:cs typeface="楷体"/>
              </a:rPr>
              <a:t>枸杞</a:t>
            </a:r>
            <a:r>
              <a:rPr lang="en-US" altLang="zh-CN" sz="2400" b="1" smtClean="0">
                <a:latin typeface="宋体" charset="-122"/>
                <a:ea typeface="楷体"/>
                <a:cs typeface="楷体"/>
              </a:rPr>
              <a:t> </a:t>
            </a:r>
            <a:r>
              <a:rPr lang="zh-CN" altLang="en-US" sz="2400" b="1" smtClean="0">
                <a:latin typeface="宋体" charset="-122"/>
                <a:ea typeface="楷体"/>
                <a:cs typeface="楷体"/>
              </a:rPr>
              <a:t>菟丝子</a:t>
            </a:r>
            <a:r>
              <a:rPr lang="en-US" altLang="zh-CN" sz="2400" b="1" smtClean="0">
                <a:latin typeface="宋体" charset="-122"/>
                <a:ea typeface="楷体"/>
                <a:cs typeface="楷体"/>
              </a:rPr>
              <a:t> </a:t>
            </a:r>
            <a:r>
              <a:rPr lang="zh-CN" altLang="en-US" sz="2400" b="1" smtClean="0">
                <a:latin typeface="宋体" charset="-122"/>
                <a:ea typeface="楷体"/>
                <a:cs typeface="楷体"/>
              </a:rPr>
              <a:t>山茱萸</a:t>
            </a:r>
            <a:r>
              <a:rPr lang="en-US" altLang="zh-CN" sz="2400" b="1" smtClean="0">
                <a:latin typeface="宋体" charset="-122"/>
                <a:ea typeface="楷体"/>
                <a:cs typeface="楷体"/>
              </a:rPr>
              <a:t> </a:t>
            </a:r>
            <a:r>
              <a:rPr lang="zh-CN" altLang="en-US" sz="2400" b="1" smtClean="0">
                <a:latin typeface="宋体" charset="-122"/>
                <a:ea typeface="楷体"/>
                <a:cs typeface="楷体"/>
              </a:rPr>
              <a:t>何首乌</a:t>
            </a:r>
            <a:r>
              <a:rPr lang="en-US" altLang="zh-CN" sz="2400" b="1" smtClean="0">
                <a:latin typeface="宋体" charset="-122"/>
                <a:ea typeface="楷体"/>
                <a:cs typeface="楷体"/>
              </a:rPr>
              <a:t> </a:t>
            </a:r>
            <a:r>
              <a:rPr lang="zh-CN" altLang="en-US" sz="2400" b="1" smtClean="0">
                <a:latin typeface="宋体" charset="-122"/>
                <a:ea typeface="楷体"/>
                <a:cs typeface="楷体"/>
              </a:rPr>
              <a:t>当归</a:t>
            </a:r>
            <a:r>
              <a:rPr lang="en-US" altLang="zh-CN" sz="2400" b="1" smtClean="0">
                <a:latin typeface="宋体" charset="-122"/>
                <a:ea typeface="楷体"/>
                <a:cs typeface="楷体"/>
              </a:rPr>
              <a:t> </a:t>
            </a:r>
            <a:r>
              <a:rPr lang="zh-CN" altLang="en-US" sz="2400" b="1" smtClean="0">
                <a:latin typeface="宋体" charset="-122"/>
                <a:ea typeface="楷体"/>
                <a:cs typeface="楷体"/>
              </a:rPr>
              <a:t>补骨脂</a:t>
            </a:r>
            <a:r>
              <a:rPr lang="en-US" altLang="zh-CN" sz="2400" b="1" smtClean="0">
                <a:latin typeface="宋体" charset="-122"/>
                <a:ea typeface="楷体"/>
                <a:cs typeface="楷体"/>
              </a:rPr>
              <a:t> </a:t>
            </a:r>
            <a:r>
              <a:rPr lang="zh-CN" altLang="en-US" sz="2400" b="1" smtClean="0">
                <a:latin typeface="宋体" charset="-122"/>
                <a:ea typeface="楷体"/>
                <a:cs typeface="楷体"/>
              </a:rPr>
              <a:t>桑椹</a:t>
            </a:r>
            <a:r>
              <a:rPr lang="en-US" altLang="zh-CN" sz="2400" b="1" smtClean="0">
                <a:latin typeface="宋体" charset="-122"/>
                <a:ea typeface="楷体"/>
                <a:cs typeface="楷体"/>
              </a:rPr>
              <a:t> </a:t>
            </a:r>
            <a:r>
              <a:rPr lang="zh-CN" altLang="en-US" sz="2400" b="1" smtClean="0">
                <a:latin typeface="宋体" charset="-122"/>
                <a:ea typeface="楷体"/>
                <a:cs typeface="楷体"/>
              </a:rPr>
              <a:t>阿胶等补肾中药</a:t>
            </a:r>
          </a:p>
          <a:p>
            <a:pPr eaLnBrk="1" hangingPunct="1">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排卵汤</a:t>
            </a:r>
            <a:r>
              <a:rPr lang="zh-CN" altLang="en-US" sz="2400" b="1" smtClean="0">
                <a:latin typeface="宋体" charset="-122"/>
                <a:ea typeface="楷体"/>
                <a:cs typeface="楷体"/>
              </a:rPr>
              <a:t>：当归 赤芍 泽兰 香附 桃红 红花 鸡血藤 茺蔚子 菟丝子 巴戟天 续断。</a:t>
            </a:r>
          </a:p>
          <a:p>
            <a:pPr eaLnBrk="1" hangingPunct="1">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促黄体汤</a:t>
            </a:r>
            <a:r>
              <a:rPr lang="zh-CN" altLang="en-US" sz="2400" b="1" smtClean="0">
                <a:latin typeface="宋体" charset="-122"/>
                <a:ea typeface="楷体"/>
                <a:cs typeface="楷体"/>
              </a:rPr>
              <a:t>：当归 淮山 川断 何首乌 熟地 菟丝子 枸杞子 复盆子等。</a:t>
            </a:r>
          </a:p>
          <a:p>
            <a:pPr eaLnBrk="1" hangingPunct="1"/>
            <a:endParaRPr lang="zh-CN" altLang="en-US" sz="2400" b="1" smtClean="0">
              <a:latin typeface="楷体"/>
              <a:ea typeface="楷体"/>
              <a:cs typeface="楷体"/>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内容占位符 2"/>
          <p:cNvSpPr>
            <a:spLocks noGrp="1"/>
          </p:cNvSpPr>
          <p:nvPr>
            <p:ph idx="1"/>
          </p:nvPr>
        </p:nvSpPr>
        <p:spPr>
          <a:xfrm>
            <a:off x="457200" y="1412875"/>
            <a:ext cx="8229600" cy="5160963"/>
          </a:xfrm>
        </p:spPr>
        <p:txBody>
          <a:bodyPr/>
          <a:lstStyle/>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3</a:t>
            </a:r>
            <a:r>
              <a:rPr lang="zh-CN" altLang="en-US" b="1" smtClean="0">
                <a:latin typeface="宋体" charset="-122"/>
                <a:ea typeface="楷体"/>
                <a:cs typeface="楷体"/>
              </a:rPr>
              <a:t>）经验用药</a:t>
            </a:r>
            <a:r>
              <a:rPr lang="en-US" altLang="zh-CN" b="1" smtClean="0">
                <a:latin typeface="宋体" charset="-122"/>
                <a:ea typeface="楷体"/>
                <a:cs typeface="楷体"/>
              </a:rPr>
              <a:t>:</a:t>
            </a:r>
          </a:p>
          <a:p>
            <a:pPr eaLnBrk="1" hangingPunct="1">
              <a:buFont typeface="Georgia" pitchFamily="18" charset="0"/>
              <a:buNone/>
            </a:pPr>
            <a:r>
              <a:rPr lang="zh-CN" altLang="en-US" b="1" smtClean="0">
                <a:latin typeface="宋体" charset="-122"/>
                <a:ea typeface="楷体"/>
                <a:cs typeface="楷体"/>
              </a:rPr>
              <a:t>    肾虚是本病的主要病机，临床采用补肾通络方加味贯穿整个月经周期，配合西医促排，也可以取得良好效果。</a:t>
            </a:r>
          </a:p>
          <a:p>
            <a:pPr eaLnBrk="1" hangingPunct="1">
              <a:buFont typeface="Georgia" pitchFamily="18" charset="0"/>
              <a:buNone/>
            </a:pPr>
            <a:r>
              <a:rPr lang="zh-CN" altLang="en-US" b="1" smtClean="0">
                <a:solidFill>
                  <a:srgbClr val="800080"/>
                </a:solidFill>
                <a:latin typeface="宋体" charset="-122"/>
                <a:ea typeface="楷体"/>
                <a:cs typeface="楷体"/>
              </a:rPr>
              <a:t>    </a:t>
            </a:r>
          </a:p>
          <a:p>
            <a:pPr eaLnBrk="1" hangingPunct="1">
              <a:buFont typeface="Georgia" pitchFamily="18" charset="0"/>
              <a:buNone/>
            </a:pPr>
            <a:r>
              <a:rPr lang="zh-CN" altLang="en-US" b="1" smtClean="0">
                <a:solidFill>
                  <a:srgbClr val="800080"/>
                </a:solidFill>
                <a:latin typeface="宋体" charset="-122"/>
                <a:ea typeface="楷体"/>
                <a:cs typeface="楷体"/>
              </a:rPr>
              <a:t>    补肾促排方</a:t>
            </a:r>
            <a:endParaRPr lang="zh-CN" altLang="en-US" b="1" smtClean="0">
              <a:latin typeface="宋体" charset="-122"/>
              <a:ea typeface="楷体"/>
              <a:cs typeface="楷体"/>
            </a:endParaRPr>
          </a:p>
          <a:p>
            <a:pPr eaLnBrk="1" hangingPunct="1">
              <a:buFont typeface="Georgia" pitchFamily="18" charset="0"/>
              <a:buNone/>
            </a:pPr>
            <a:r>
              <a:rPr lang="zh-CN" altLang="en-US" b="1" smtClean="0">
                <a:latin typeface="宋体" charset="-122"/>
                <a:ea typeface="楷体"/>
                <a:cs typeface="楷体"/>
              </a:rPr>
              <a:t>熟地    淮山    何首乌    枸杞子    女贞子</a:t>
            </a:r>
          </a:p>
          <a:p>
            <a:pPr eaLnBrk="1" hangingPunct="1">
              <a:buFont typeface="Georgia" pitchFamily="18" charset="0"/>
              <a:buNone/>
            </a:pPr>
            <a:r>
              <a:rPr lang="zh-CN" altLang="en-US" b="1" smtClean="0">
                <a:latin typeface="宋体" charset="-122"/>
                <a:ea typeface="楷体"/>
                <a:cs typeface="楷体"/>
              </a:rPr>
              <a:t>菟丝子  路路通  仙灵脾    巴戟天    续断 </a:t>
            </a:r>
          </a:p>
          <a:p>
            <a:pPr eaLnBrk="1" hangingPunct="1">
              <a:buFont typeface="Georgia" pitchFamily="18" charset="0"/>
              <a:buNone/>
            </a:pPr>
            <a:r>
              <a:rPr lang="zh-CN" altLang="en-US" b="1" smtClean="0">
                <a:latin typeface="宋体" charset="-122"/>
                <a:ea typeface="楷体"/>
                <a:cs typeface="楷体"/>
              </a:rPr>
              <a:t>覆盆子  鸡血藤  丹参      当归      紫河车</a:t>
            </a:r>
          </a:p>
          <a:p>
            <a:pPr eaLnBrk="1" hangingPunct="1">
              <a:buFont typeface="Georgia" pitchFamily="18" charset="0"/>
              <a:buNone/>
            </a:pPr>
            <a:r>
              <a:rPr lang="zh-CN" altLang="en-US" b="1" smtClean="0">
                <a:latin typeface="宋体" charset="-122"/>
                <a:ea typeface="楷体"/>
                <a:cs typeface="楷体"/>
              </a:rPr>
              <a:t>香附    川芎等组成。</a:t>
            </a:r>
          </a:p>
          <a:p>
            <a:pPr eaLnBrk="1" hangingPunct="1"/>
            <a:endParaRPr lang="zh-CN" altLang="en-US" b="1" smtClean="0">
              <a:latin typeface="楷体"/>
              <a:ea typeface="楷体"/>
              <a:cs typeface="楷体"/>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标题 1"/>
          <p:cNvSpPr>
            <a:spLocks noGrp="1"/>
          </p:cNvSpPr>
          <p:nvPr>
            <p:ph type="title"/>
          </p:nvPr>
        </p:nvSpPr>
        <p:spPr>
          <a:xfrm>
            <a:off x="179388" y="627063"/>
            <a:ext cx="6972300" cy="714375"/>
          </a:xfrm>
        </p:spPr>
        <p:txBody>
          <a:bodyPr/>
          <a:lstStyle/>
          <a:p>
            <a:pPr eaLnBrk="1" hangingPunct="1"/>
            <a:r>
              <a:rPr lang="zh-CN" altLang="en-US" sz="3600" b="1" smtClean="0">
                <a:ea typeface="黑体" pitchFamily="2" charset="-122"/>
              </a:rPr>
              <a:t>五、综合因素引起不孕的治疗</a:t>
            </a:r>
            <a:endParaRPr lang="zh-CN" altLang="en-US" sz="3600" smtClean="0">
              <a:ea typeface="黑体" pitchFamily="2" charset="-122"/>
            </a:endParaRPr>
          </a:p>
        </p:txBody>
      </p:sp>
      <p:sp>
        <p:nvSpPr>
          <p:cNvPr id="56322" name="内容占位符 2"/>
          <p:cNvSpPr>
            <a:spLocks noGrp="1"/>
          </p:cNvSpPr>
          <p:nvPr>
            <p:ph idx="1"/>
          </p:nvPr>
        </p:nvSpPr>
        <p:spPr>
          <a:xfrm>
            <a:off x="428625" y="1285875"/>
            <a:ext cx="8358188" cy="5214938"/>
          </a:xfrm>
        </p:spPr>
        <p:txBody>
          <a:bodyPr/>
          <a:lstStyle/>
          <a:p>
            <a:pPr eaLnBrk="1" hangingPunct="1">
              <a:buFont typeface="Georgia" pitchFamily="18" charset="0"/>
              <a:buNone/>
            </a:pPr>
            <a:r>
              <a:rPr lang="en-US" altLang="zh-CN" sz="2600" b="1" smtClean="0">
                <a:latin typeface="宋体" charset="-122"/>
                <a:ea typeface="楷体"/>
                <a:cs typeface="楷体"/>
              </a:rPr>
              <a:t>1</a:t>
            </a:r>
            <a:r>
              <a:rPr lang="zh-CN" altLang="en-US" sz="2600" b="1" smtClean="0">
                <a:latin typeface="宋体" charset="-122"/>
                <a:ea typeface="楷体"/>
                <a:cs typeface="楷体"/>
              </a:rPr>
              <a:t>、排卵障碍合并输卵管炎症的治疗</a:t>
            </a:r>
          </a:p>
          <a:p>
            <a:pPr eaLnBrk="1" hangingPunct="1">
              <a:buFont typeface="Georgia" pitchFamily="18" charset="0"/>
              <a:buNone/>
            </a:pPr>
            <a:r>
              <a:rPr lang="zh-CN" altLang="en-US" sz="2600" b="1" smtClean="0">
                <a:solidFill>
                  <a:srgbClr val="800080"/>
                </a:solidFill>
                <a:latin typeface="宋体" charset="-122"/>
                <a:ea typeface="楷体"/>
                <a:cs typeface="楷体"/>
              </a:rPr>
              <a:t>临床表现</a:t>
            </a:r>
          </a:p>
          <a:p>
            <a:pPr eaLnBrk="1" hangingPunct="1">
              <a:buFont typeface="Georgia" pitchFamily="18" charset="0"/>
              <a:buNone/>
            </a:pPr>
            <a:r>
              <a:rPr lang="zh-CN" altLang="en-US" sz="2600" b="1" smtClean="0">
                <a:latin typeface="宋体" charset="-122"/>
                <a:ea typeface="楷体"/>
                <a:cs typeface="楷体"/>
              </a:rPr>
              <a:t>    多囊卵巢：月经周期</a:t>
            </a:r>
            <a:r>
              <a:rPr lang="en-US" altLang="zh-CN" sz="2600" b="1" smtClean="0">
                <a:latin typeface="宋体" charset="-122"/>
                <a:ea typeface="楷体"/>
                <a:cs typeface="楷体"/>
              </a:rPr>
              <a:t>2-3</a:t>
            </a:r>
            <a:r>
              <a:rPr lang="zh-CN" altLang="en-US" sz="2600" b="1" smtClean="0">
                <a:latin typeface="宋体" charset="-122"/>
                <a:ea typeface="楷体"/>
                <a:cs typeface="楷体"/>
              </a:rPr>
              <a:t>月</a:t>
            </a:r>
            <a:r>
              <a:rPr lang="en-US" altLang="zh-CN" sz="2600" b="1" smtClean="0">
                <a:latin typeface="宋体" charset="-122"/>
                <a:ea typeface="楷体"/>
                <a:cs typeface="楷体"/>
              </a:rPr>
              <a:t>1</a:t>
            </a:r>
            <a:r>
              <a:rPr lang="zh-CN" altLang="en-US" sz="2600" b="1" smtClean="0">
                <a:latin typeface="宋体" charset="-122"/>
                <a:ea typeface="楷体"/>
                <a:cs typeface="楷体"/>
              </a:rPr>
              <a:t>行，甚者半年、一年一行，高雄激素血症，多毛，肥胖，同时伴双少腹痛隐痛，腰骶部酸胀，</a:t>
            </a:r>
            <a:r>
              <a:rPr lang="en-US" altLang="zh-CN" sz="2600" b="1" smtClean="0">
                <a:latin typeface="宋体" charset="-122"/>
                <a:ea typeface="楷体"/>
                <a:cs typeface="楷体"/>
              </a:rPr>
              <a:t>B</a:t>
            </a:r>
            <a:r>
              <a:rPr lang="zh-CN" altLang="en-US" sz="2600" b="1" smtClean="0">
                <a:latin typeface="宋体" charset="-122"/>
                <a:ea typeface="楷体"/>
                <a:cs typeface="楷体"/>
              </a:rPr>
              <a:t>超提示输卵管炎症改变。</a:t>
            </a:r>
            <a:endParaRPr lang="en-US" altLang="zh-CN" sz="2600" b="1" smtClean="0">
              <a:latin typeface="宋体" charset="-122"/>
              <a:ea typeface="楷体"/>
              <a:cs typeface="楷体"/>
            </a:endParaRPr>
          </a:p>
          <a:p>
            <a:pPr eaLnBrk="1" hangingPunct="1">
              <a:buFont typeface="Georgia" pitchFamily="18" charset="0"/>
              <a:buNone/>
            </a:pPr>
            <a:r>
              <a:rPr lang="en-US" altLang="zh-CN" sz="2600" b="1" smtClean="0">
                <a:latin typeface="宋体" charset="-122"/>
                <a:ea typeface="楷体"/>
                <a:cs typeface="楷体"/>
              </a:rPr>
              <a:t>2</a:t>
            </a:r>
            <a:r>
              <a:rPr lang="zh-CN" altLang="en-US" sz="2600" b="1" smtClean="0">
                <a:latin typeface="宋体" charset="-122"/>
                <a:ea typeface="楷体"/>
                <a:cs typeface="楷体"/>
              </a:rPr>
              <a:t>、西医治疗</a:t>
            </a:r>
          </a:p>
          <a:p>
            <a:pPr eaLnBrk="1" hangingPunct="1">
              <a:buFont typeface="Georgia" pitchFamily="18" charset="0"/>
              <a:buNone/>
            </a:pPr>
            <a:r>
              <a:rPr lang="zh-CN" altLang="en-US" sz="2600" b="1" smtClean="0">
                <a:latin typeface="宋体" charset="-122"/>
                <a:ea typeface="楷体"/>
                <a:cs typeface="楷体"/>
              </a:rPr>
              <a:t>（</a:t>
            </a:r>
            <a:r>
              <a:rPr lang="en-US" altLang="zh-CN" sz="2600" b="1" smtClean="0">
                <a:latin typeface="宋体" charset="-122"/>
                <a:ea typeface="楷体"/>
                <a:cs typeface="楷体"/>
              </a:rPr>
              <a:t>1</a:t>
            </a:r>
            <a:r>
              <a:rPr lang="zh-CN" altLang="en-US" sz="2600" b="1" smtClean="0">
                <a:latin typeface="宋体" charset="-122"/>
                <a:ea typeface="楷体"/>
                <a:cs typeface="楷体"/>
              </a:rPr>
              <a:t>）</a:t>
            </a:r>
            <a:r>
              <a:rPr lang="zh-CN" altLang="en-US" sz="2600" b="1" smtClean="0">
                <a:solidFill>
                  <a:srgbClr val="800080"/>
                </a:solidFill>
                <a:latin typeface="宋体" charset="-122"/>
                <a:ea typeface="楷体"/>
                <a:cs typeface="楷体"/>
              </a:rPr>
              <a:t>对症治疗</a:t>
            </a:r>
            <a:r>
              <a:rPr lang="zh-CN" altLang="en-US" sz="2600" b="1" smtClean="0">
                <a:latin typeface="宋体" charset="-122"/>
                <a:ea typeface="楷体"/>
                <a:cs typeface="楷体"/>
              </a:rPr>
              <a:t>，调整月经周期，中医综合治疗输卵管炎症，促进排卵和妊娠</a:t>
            </a:r>
          </a:p>
          <a:p>
            <a:pPr eaLnBrk="1" hangingPunct="1">
              <a:buFont typeface="Georgia" pitchFamily="18" charset="0"/>
              <a:buNone/>
            </a:pPr>
            <a:r>
              <a:rPr lang="zh-CN" altLang="en-US" sz="2600" b="1" smtClean="0">
                <a:latin typeface="宋体" charset="-122"/>
                <a:ea typeface="楷体"/>
                <a:cs typeface="楷体"/>
              </a:rPr>
              <a:t>（</a:t>
            </a:r>
            <a:r>
              <a:rPr lang="en-US" altLang="zh-CN" sz="2600" b="1" smtClean="0">
                <a:latin typeface="宋体" charset="-122"/>
                <a:ea typeface="楷体"/>
                <a:cs typeface="楷体"/>
              </a:rPr>
              <a:t>2</a:t>
            </a:r>
            <a:r>
              <a:rPr lang="zh-CN" altLang="en-US" sz="2600" b="1" smtClean="0">
                <a:latin typeface="宋体" charset="-122"/>
                <a:ea typeface="楷体"/>
                <a:cs typeface="楷体"/>
              </a:rPr>
              <a:t>）</a:t>
            </a:r>
            <a:r>
              <a:rPr lang="zh-CN" altLang="en-US" sz="2600" b="1" smtClean="0">
                <a:solidFill>
                  <a:srgbClr val="800080"/>
                </a:solidFill>
                <a:latin typeface="宋体" charset="-122"/>
                <a:ea typeface="楷体"/>
                <a:cs typeface="楷体"/>
              </a:rPr>
              <a:t>治疗方案</a:t>
            </a:r>
          </a:p>
          <a:p>
            <a:pPr eaLnBrk="1" hangingPunct="1">
              <a:buFont typeface="Georgia" pitchFamily="18" charset="0"/>
              <a:buNone/>
            </a:pPr>
            <a:r>
              <a:rPr lang="en-US" altLang="zh-CN" sz="2600" b="1" smtClean="0">
                <a:latin typeface="宋体" charset="-122"/>
                <a:ea typeface="楷体"/>
                <a:cs typeface="楷体"/>
              </a:rPr>
              <a:t>a.</a:t>
            </a:r>
            <a:r>
              <a:rPr lang="zh-CN" altLang="en-US" sz="2600" b="1" smtClean="0">
                <a:latin typeface="宋体" charset="-122"/>
                <a:ea typeface="楷体"/>
                <a:cs typeface="楷体"/>
              </a:rPr>
              <a:t>达因</a:t>
            </a:r>
            <a:r>
              <a:rPr lang="en-US" altLang="zh-CN" sz="2600" b="1" smtClean="0">
                <a:latin typeface="宋体" charset="-122"/>
                <a:ea typeface="楷体"/>
                <a:cs typeface="楷体"/>
              </a:rPr>
              <a:t>-35</a:t>
            </a:r>
            <a:r>
              <a:rPr lang="zh-CN" altLang="en-US" sz="2600" b="1" smtClean="0">
                <a:latin typeface="宋体" charset="-122"/>
                <a:ea typeface="楷体"/>
                <a:cs typeface="楷体"/>
              </a:rPr>
              <a:t>或妈富隆调周期</a:t>
            </a:r>
            <a:r>
              <a:rPr lang="en-US" altLang="zh-CN" sz="2600" b="1" smtClean="0">
                <a:latin typeface="宋体" charset="-122"/>
                <a:ea typeface="楷体"/>
                <a:cs typeface="楷体"/>
              </a:rPr>
              <a:t>+</a:t>
            </a:r>
            <a:r>
              <a:rPr lang="zh-CN" altLang="en-US" sz="2600" b="1" smtClean="0">
                <a:latin typeface="宋体" charset="-122"/>
                <a:ea typeface="楷体"/>
                <a:cs typeface="楷体"/>
              </a:rPr>
              <a:t>中药三藤疏通方内服</a:t>
            </a:r>
            <a:r>
              <a:rPr lang="en-US" altLang="zh-CN" sz="2600" b="1" smtClean="0">
                <a:latin typeface="宋体" charset="-122"/>
                <a:ea typeface="楷体"/>
                <a:cs typeface="楷体"/>
              </a:rPr>
              <a:t>+</a:t>
            </a:r>
            <a:r>
              <a:rPr lang="zh-CN" altLang="en-US" sz="2600" b="1" smtClean="0">
                <a:latin typeface="宋体" charset="-122"/>
                <a:ea typeface="楷体"/>
                <a:cs typeface="楷体"/>
              </a:rPr>
              <a:t>中药灌肠</a:t>
            </a:r>
            <a:r>
              <a:rPr lang="en-US" altLang="zh-CN" sz="2600" b="1" smtClean="0">
                <a:latin typeface="宋体" charset="-122"/>
                <a:ea typeface="楷体"/>
                <a:cs typeface="楷体"/>
              </a:rPr>
              <a:t>+</a:t>
            </a:r>
            <a:r>
              <a:rPr lang="zh-CN" altLang="en-US" sz="2600" b="1" smtClean="0">
                <a:latin typeface="宋体" charset="-122"/>
                <a:ea typeface="楷体"/>
                <a:cs typeface="楷体"/>
              </a:rPr>
              <a:t>中药外敷综合治疗，连用</a:t>
            </a:r>
            <a:r>
              <a:rPr lang="en-US" altLang="zh-CN" sz="2600" b="1" smtClean="0">
                <a:latin typeface="宋体" charset="-122"/>
                <a:ea typeface="楷体"/>
                <a:cs typeface="楷体"/>
              </a:rPr>
              <a:t>3</a:t>
            </a:r>
            <a:r>
              <a:rPr lang="zh-CN" altLang="en-US" sz="2600" b="1" smtClean="0">
                <a:latin typeface="宋体" charset="-122"/>
                <a:ea typeface="楷体"/>
                <a:cs typeface="楷体"/>
              </a:rPr>
              <a:t>个月经周期。</a:t>
            </a:r>
          </a:p>
          <a:p>
            <a:pPr eaLnBrk="1" hangingPunct="1">
              <a:buFont typeface="Georgia" pitchFamily="18" charset="0"/>
              <a:buNone/>
            </a:pPr>
            <a:r>
              <a:rPr lang="en-US" altLang="zh-CN" sz="2600" b="1" smtClean="0">
                <a:latin typeface="宋体" charset="-122"/>
                <a:ea typeface="楷体"/>
                <a:cs typeface="楷体"/>
              </a:rPr>
              <a:t>b.</a:t>
            </a:r>
            <a:r>
              <a:rPr lang="zh-CN" altLang="en-US" sz="2600" b="1" smtClean="0">
                <a:latin typeface="宋体" charset="-122"/>
                <a:ea typeface="楷体"/>
                <a:cs typeface="楷体"/>
              </a:rPr>
              <a:t>第</a:t>
            </a:r>
            <a:r>
              <a:rPr lang="en-US" altLang="zh-CN" sz="2600" b="1" smtClean="0">
                <a:latin typeface="宋体" charset="-122"/>
                <a:ea typeface="楷体"/>
                <a:cs typeface="楷体"/>
              </a:rPr>
              <a:t>4</a:t>
            </a:r>
            <a:r>
              <a:rPr lang="zh-CN" altLang="en-US" sz="2600" b="1" smtClean="0">
                <a:latin typeface="宋体" charset="-122"/>
                <a:ea typeface="楷体"/>
                <a:cs typeface="楷体"/>
              </a:rPr>
              <a:t>个月经周期使用克罗米酚或来曲唑促排卵，或同时服用补肾通络方，补肾活血祛瘀通络，促卵泡排出。</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内容占位符 2"/>
          <p:cNvSpPr>
            <a:spLocks noGrp="1"/>
          </p:cNvSpPr>
          <p:nvPr>
            <p:ph idx="1"/>
          </p:nvPr>
        </p:nvSpPr>
        <p:spPr>
          <a:xfrm>
            <a:off x="357188" y="714375"/>
            <a:ext cx="8429625" cy="5786438"/>
          </a:xfrm>
        </p:spPr>
        <p:txBody>
          <a:bodyPr/>
          <a:lstStyle/>
          <a:p>
            <a:pPr eaLnBrk="1" hangingPunct="1">
              <a:lnSpc>
                <a:spcPct val="90000"/>
              </a:lnSpc>
              <a:buFont typeface="Georgia" pitchFamily="18" charset="0"/>
              <a:buNone/>
            </a:pPr>
            <a:r>
              <a:rPr lang="en-US" altLang="zh-CN" sz="2600" b="1" smtClean="0">
                <a:latin typeface="宋体" charset="-122"/>
                <a:ea typeface="楷体"/>
                <a:cs typeface="楷体"/>
              </a:rPr>
              <a:t>c.</a:t>
            </a:r>
            <a:r>
              <a:rPr lang="zh-CN" altLang="en-US" sz="2600" b="1" smtClean="0">
                <a:latin typeface="宋体" charset="-122"/>
                <a:ea typeface="楷体"/>
                <a:cs typeface="楷体"/>
              </a:rPr>
              <a:t>对于排卵障碍合并输卵管轻度炎症，月经推迟</a:t>
            </a:r>
            <a:r>
              <a:rPr lang="en-US" altLang="zh-CN" sz="2600" b="1" smtClean="0">
                <a:latin typeface="宋体" charset="-122"/>
                <a:ea typeface="楷体"/>
                <a:cs typeface="楷体"/>
              </a:rPr>
              <a:t>40</a:t>
            </a:r>
            <a:r>
              <a:rPr lang="zh-CN" altLang="en-US" sz="2600" b="1" smtClean="0">
                <a:latin typeface="宋体" charset="-122"/>
                <a:ea typeface="楷体"/>
                <a:cs typeface="楷体"/>
              </a:rPr>
              <a:t>天一行，两侧下腹部偶有隐痛，腰骶酸，输卵管造影提示通而不畅，以内服补肾通络方为主，同时监测卵泡，根据卵泡发育情况予以调整治疗方案。</a:t>
            </a:r>
          </a:p>
          <a:p>
            <a:pPr eaLnBrk="1" hangingPunct="1">
              <a:lnSpc>
                <a:spcPct val="90000"/>
              </a:lnSpc>
              <a:buFont typeface="Georgia" pitchFamily="18" charset="0"/>
              <a:buNone/>
            </a:pPr>
            <a:r>
              <a:rPr lang="en-US" altLang="zh-CN" sz="2600" b="1" smtClean="0">
                <a:latin typeface="宋体" charset="-122"/>
                <a:ea typeface="楷体"/>
                <a:cs typeface="楷体"/>
              </a:rPr>
              <a:t>d.</a:t>
            </a:r>
            <a:r>
              <a:rPr lang="zh-CN" altLang="en-US" sz="2600" b="1" smtClean="0">
                <a:latin typeface="宋体" charset="-122"/>
                <a:ea typeface="楷体"/>
                <a:cs typeface="楷体"/>
              </a:rPr>
              <a:t>女方合并男方精液异常者的治疗：在不孕症患者中，往往另一方也有精液常规异常，包括精子数量，活动率液化时间长、弱精等。</a:t>
            </a:r>
            <a:r>
              <a:rPr lang="en-US" altLang="zh-CN" sz="2600" b="1" smtClean="0">
                <a:latin typeface="宋体" charset="-122"/>
                <a:ea typeface="楷体"/>
                <a:cs typeface="楷体"/>
              </a:rPr>
              <a:t>A+b</a:t>
            </a:r>
            <a:r>
              <a:rPr lang="zh-CN" altLang="en-US" sz="2600" b="1" smtClean="0">
                <a:latin typeface="宋体" charset="-122"/>
                <a:ea typeface="楷体"/>
                <a:cs typeface="楷体"/>
              </a:rPr>
              <a:t>等于或大于</a:t>
            </a:r>
            <a:r>
              <a:rPr lang="en-US" altLang="zh-CN" sz="2600" b="1" smtClean="0">
                <a:latin typeface="宋体" charset="-122"/>
                <a:ea typeface="楷体"/>
                <a:cs typeface="楷体"/>
              </a:rPr>
              <a:t>50%</a:t>
            </a:r>
            <a:r>
              <a:rPr lang="zh-CN" altLang="en-US" sz="2600" b="1" smtClean="0">
                <a:latin typeface="宋体" charset="-122"/>
                <a:ea typeface="楷体"/>
                <a:cs typeface="楷体"/>
              </a:rPr>
              <a:t>属正常。</a:t>
            </a:r>
            <a:r>
              <a:rPr lang="en-US" altLang="zh-CN" sz="2600" b="1" smtClean="0">
                <a:latin typeface="宋体" charset="-122"/>
                <a:ea typeface="楷体"/>
                <a:cs typeface="楷体"/>
              </a:rPr>
              <a:t>    </a:t>
            </a:r>
            <a:r>
              <a:rPr lang="zh-CN" altLang="en-US" sz="2600" b="1" smtClean="0">
                <a:latin typeface="宋体" charset="-122"/>
                <a:ea typeface="楷体"/>
                <a:cs typeface="楷体"/>
              </a:rPr>
              <a:t>在治疗时兼顾治疗男性不育，予以中药补肾填精，根据不同的临床证候偏于补肾阴、肾阳，阴阳并补，泻相火，阴阳平调等用药，以使男子精液质量提高，促进怀孕。</a:t>
            </a:r>
          </a:p>
          <a:p>
            <a:pPr eaLnBrk="1" hangingPunct="1">
              <a:lnSpc>
                <a:spcPct val="90000"/>
              </a:lnSpc>
            </a:pPr>
            <a:r>
              <a:rPr lang="zh-CN" altLang="en-US" sz="2600" b="1" smtClean="0">
                <a:latin typeface="宋体" charset="-122"/>
                <a:ea typeface="楷体"/>
                <a:cs typeface="楷体"/>
              </a:rPr>
              <a:t>常用的方药：</a:t>
            </a:r>
            <a:r>
              <a:rPr lang="zh-CN" altLang="en-US" sz="2600" b="1" smtClean="0">
                <a:solidFill>
                  <a:srgbClr val="9C007F"/>
                </a:solidFill>
                <a:latin typeface="宋体" charset="-122"/>
                <a:ea typeface="楷体"/>
                <a:cs typeface="楷体"/>
              </a:rPr>
              <a:t>补肾生精方</a:t>
            </a:r>
            <a:r>
              <a:rPr lang="zh-CN" altLang="en-US" sz="2600" b="1" smtClean="0">
                <a:latin typeface="宋体" charset="-122"/>
                <a:ea typeface="楷体"/>
                <a:cs typeface="楷体"/>
              </a:rPr>
              <a:t>：生地 熟地 石斛 菟丝子 桑寄生 续断 女贞子 黄柏 牛膝 鹿胶 阿胶 龟胶 黄芪 党参 生晒参等。</a:t>
            </a:r>
          </a:p>
          <a:p>
            <a:pPr eaLnBrk="1" hangingPunct="1">
              <a:lnSpc>
                <a:spcPct val="90000"/>
              </a:lnSpc>
            </a:pPr>
            <a:endParaRPr lang="zh-CN" altLang="en-US" sz="26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内容占位符 2"/>
          <p:cNvSpPr>
            <a:spLocks noGrp="1"/>
          </p:cNvSpPr>
          <p:nvPr>
            <p:ph idx="1"/>
          </p:nvPr>
        </p:nvSpPr>
        <p:spPr>
          <a:xfrm>
            <a:off x="457200" y="1557338"/>
            <a:ext cx="8229600" cy="5016500"/>
          </a:xfrm>
        </p:spPr>
        <p:txBody>
          <a:bodyPr/>
          <a:lstStyle/>
          <a:p>
            <a:pPr eaLnBrk="1" hangingPunct="1">
              <a:buFont typeface="Georgia" pitchFamily="18" charset="0"/>
              <a:buNone/>
            </a:pPr>
            <a:r>
              <a:rPr lang="en-US" altLang="zh-CN" sz="3200" b="1" smtClean="0">
                <a:latin typeface="宋体" charset="-122"/>
                <a:ea typeface="楷体"/>
                <a:cs typeface="楷体"/>
              </a:rPr>
              <a:t>1.</a:t>
            </a:r>
            <a:r>
              <a:rPr lang="zh-CN" altLang="en-US" sz="3200" b="1" smtClean="0">
                <a:latin typeface="宋体" charset="-122"/>
                <a:ea typeface="楷体"/>
                <a:cs typeface="楷体"/>
              </a:rPr>
              <a:t>中医治疗不孕症有明显的优势。相对西医方法如腹腔镜、辅助生殖技术等经济、无创伤，对于输卵管炎性不孕和排卵障碍性不孕结合中药治疗可以明显提高妊娠率。</a:t>
            </a:r>
            <a:endParaRPr lang="en-US" altLang="zh-CN" sz="3200" b="1" smtClean="0">
              <a:latin typeface="宋体" charset="-122"/>
              <a:ea typeface="楷体"/>
              <a:cs typeface="楷体"/>
            </a:endParaRPr>
          </a:p>
          <a:p>
            <a:pPr eaLnBrk="1" hangingPunct="1"/>
            <a:endParaRPr lang="zh-CN" altLang="en-US" sz="3200" b="1" smtClean="0">
              <a:latin typeface="宋体" charset="-122"/>
              <a:ea typeface="楷体"/>
              <a:cs typeface="楷体"/>
            </a:endParaRPr>
          </a:p>
          <a:p>
            <a:pPr eaLnBrk="1" hangingPunct="1">
              <a:buFont typeface="Georgia" pitchFamily="18" charset="0"/>
              <a:buNone/>
            </a:pPr>
            <a:r>
              <a:rPr lang="en-US" altLang="zh-CN" sz="3200" b="1" smtClean="0">
                <a:latin typeface="宋体" charset="-122"/>
                <a:ea typeface="楷体"/>
                <a:cs typeface="楷体"/>
              </a:rPr>
              <a:t>2.</a:t>
            </a:r>
            <a:r>
              <a:rPr lang="zh-CN" altLang="en-US" sz="3200" b="1" smtClean="0">
                <a:latin typeface="宋体" charset="-122"/>
                <a:ea typeface="楷体"/>
                <a:cs typeface="楷体"/>
              </a:rPr>
              <a:t>注重辨证：</a:t>
            </a:r>
            <a:r>
              <a:rPr lang="zh-CN" altLang="en-US" sz="3200" b="1" smtClean="0">
                <a:solidFill>
                  <a:srgbClr val="FF0000"/>
                </a:solidFill>
                <a:latin typeface="宋体" charset="-122"/>
                <a:ea typeface="楷体"/>
                <a:cs typeface="楷体"/>
              </a:rPr>
              <a:t>辨病位</a:t>
            </a:r>
            <a:r>
              <a:rPr lang="zh-CN" altLang="en-US" sz="3200" b="1" smtClean="0">
                <a:latin typeface="宋体" charset="-122"/>
                <a:ea typeface="楷体"/>
                <a:cs typeface="楷体"/>
              </a:rPr>
              <a:t>、</a:t>
            </a:r>
            <a:r>
              <a:rPr lang="zh-CN" altLang="en-US" sz="3200" b="1" smtClean="0">
                <a:solidFill>
                  <a:srgbClr val="FF0000"/>
                </a:solidFill>
                <a:latin typeface="宋体" charset="-122"/>
                <a:ea typeface="楷体"/>
                <a:cs typeface="楷体"/>
              </a:rPr>
              <a:t>辨虚实</a:t>
            </a:r>
            <a:r>
              <a:rPr lang="zh-CN" altLang="en-US" sz="3200" b="1" smtClean="0">
                <a:latin typeface="宋体" charset="-122"/>
                <a:ea typeface="楷体"/>
                <a:cs typeface="楷体"/>
              </a:rPr>
              <a:t>、</a:t>
            </a:r>
            <a:r>
              <a:rPr lang="zh-CN" altLang="en-US" sz="3200" b="1" smtClean="0">
                <a:solidFill>
                  <a:srgbClr val="FF0000"/>
                </a:solidFill>
                <a:latin typeface="宋体" charset="-122"/>
                <a:ea typeface="楷体"/>
                <a:cs typeface="楷体"/>
              </a:rPr>
              <a:t>辨寒热</a:t>
            </a:r>
            <a:r>
              <a:rPr lang="zh-CN" altLang="en-US" sz="3200" b="1" smtClean="0">
                <a:latin typeface="宋体" charset="-122"/>
                <a:ea typeface="楷体"/>
                <a:cs typeface="楷体"/>
              </a:rPr>
              <a:t>、</a:t>
            </a:r>
            <a:r>
              <a:rPr lang="zh-CN" altLang="en-US" sz="3200" b="1" smtClean="0">
                <a:solidFill>
                  <a:srgbClr val="FF0000"/>
                </a:solidFill>
                <a:latin typeface="宋体" charset="-122"/>
                <a:ea typeface="楷体"/>
                <a:cs typeface="楷体"/>
              </a:rPr>
              <a:t>辨病结合辨证</a:t>
            </a:r>
            <a:r>
              <a:rPr lang="zh-CN" altLang="en-US" sz="3200" b="1" smtClean="0">
                <a:latin typeface="宋体" charset="-122"/>
                <a:ea typeface="楷体"/>
                <a:cs typeface="楷体"/>
              </a:rPr>
              <a:t>是不孕证辨证的趋势，注重中医的调周法，及中西结合治疗，才能收到更好效果。</a:t>
            </a:r>
          </a:p>
          <a:p>
            <a:pPr eaLnBrk="1" hangingPunct="1"/>
            <a:endParaRPr lang="zh-CN" altLang="en-US" b="1" smtClean="0">
              <a:latin typeface="宋体" charset="-122"/>
              <a:ea typeface="楷体"/>
              <a:cs typeface="楷体"/>
            </a:endParaRPr>
          </a:p>
        </p:txBody>
      </p:sp>
      <p:sp>
        <p:nvSpPr>
          <p:cNvPr id="58370" name="标题 3"/>
          <p:cNvSpPr>
            <a:spLocks noGrp="1"/>
          </p:cNvSpPr>
          <p:nvPr>
            <p:ph type="title"/>
          </p:nvPr>
        </p:nvSpPr>
        <p:spPr>
          <a:xfrm>
            <a:off x="468313" y="765175"/>
            <a:ext cx="8229600" cy="360363"/>
          </a:xfrm>
        </p:spPr>
        <p:txBody>
          <a:bodyPr/>
          <a:lstStyle/>
          <a:p>
            <a:pPr marL="342900" indent="-342900" eaLnBrk="1" hangingPunct="1"/>
            <a:r>
              <a:rPr lang="zh-CN" altLang="en-US" sz="3600" smtClean="0">
                <a:solidFill>
                  <a:srgbClr val="000000"/>
                </a:solidFill>
                <a:ea typeface="黑体" pitchFamily="2" charset="-122"/>
              </a:rPr>
              <a:t>六、治疗体会</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内容占位符 2"/>
          <p:cNvSpPr>
            <a:spLocks noGrp="1"/>
          </p:cNvSpPr>
          <p:nvPr>
            <p:ph idx="1"/>
          </p:nvPr>
        </p:nvSpPr>
        <p:spPr>
          <a:xfrm>
            <a:off x="214313" y="571500"/>
            <a:ext cx="8643937" cy="6000750"/>
          </a:xfrm>
        </p:spPr>
        <p:txBody>
          <a:bodyPr/>
          <a:lstStyle/>
          <a:p>
            <a:pPr eaLnBrk="1" hangingPunct="1">
              <a:buFont typeface="Georgia" pitchFamily="18" charset="0"/>
              <a:buNone/>
            </a:pPr>
            <a:r>
              <a:rPr lang="en-US" altLang="zh-CN" b="1" smtClean="0">
                <a:latin typeface="宋体" charset="-122"/>
                <a:ea typeface="楷体"/>
                <a:cs typeface="楷体"/>
              </a:rPr>
              <a:t>3.</a:t>
            </a:r>
            <a:r>
              <a:rPr lang="zh-CN" altLang="en-US" b="1" smtClean="0">
                <a:latin typeface="宋体" charset="-122"/>
                <a:ea typeface="楷体"/>
                <a:cs typeface="楷体"/>
              </a:rPr>
              <a:t>掌握不孕症中医治疗要点</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1</a:t>
            </a:r>
            <a:r>
              <a:rPr lang="zh-CN" altLang="en-US" b="1" smtClean="0">
                <a:latin typeface="宋体" charset="-122"/>
                <a:ea typeface="楷体"/>
                <a:cs typeface="楷体"/>
              </a:rPr>
              <a:t>）辨证求因，因人、因地、因时而治，不可千篇一律。</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2</a:t>
            </a:r>
            <a:r>
              <a:rPr lang="zh-CN" altLang="en-US" b="1" smtClean="0">
                <a:latin typeface="宋体" charset="-122"/>
                <a:ea typeface="楷体"/>
                <a:cs typeface="楷体"/>
              </a:rPr>
              <a:t>）月经不调者，先调其经。</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3</a:t>
            </a:r>
            <a:r>
              <a:rPr lang="zh-CN" altLang="en-US" b="1" smtClean="0">
                <a:latin typeface="宋体" charset="-122"/>
                <a:ea typeface="楷体"/>
                <a:cs typeface="楷体"/>
              </a:rPr>
              <a:t>）月经量少者，先究其因，如有宫腔粘连者，则可配合西医手术分离术，术后配合中药预防在粘连，适时怀孕。</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4</a:t>
            </a:r>
            <a:r>
              <a:rPr lang="zh-CN" altLang="en-US" b="1" smtClean="0">
                <a:latin typeface="宋体" charset="-122"/>
                <a:ea typeface="楷体"/>
                <a:cs typeface="楷体"/>
              </a:rPr>
              <a:t>）多囊卵巢综合症患者，先当降雄激素等治疗调整月经周期，促进排卵，配合中药人工周期治疗。</a:t>
            </a:r>
          </a:p>
          <a:p>
            <a:pPr eaLnBrk="1" hangingPunct="1">
              <a:buFont typeface="Georgia" pitchFamily="18" charset="0"/>
              <a:buNone/>
            </a:pPr>
            <a:r>
              <a:rPr lang="zh-CN" altLang="en-US" b="1" smtClean="0">
                <a:latin typeface="宋体" charset="-122"/>
                <a:ea typeface="楷体"/>
                <a:cs typeface="楷体"/>
              </a:rPr>
              <a:t>（</a:t>
            </a:r>
            <a:r>
              <a:rPr lang="en-US" altLang="zh-CN" b="1" smtClean="0">
                <a:latin typeface="宋体" charset="-122"/>
                <a:ea typeface="楷体"/>
                <a:cs typeface="楷体"/>
              </a:rPr>
              <a:t>5</a:t>
            </a:r>
            <a:r>
              <a:rPr lang="zh-CN" altLang="en-US" b="1" smtClean="0">
                <a:latin typeface="宋体" charset="-122"/>
                <a:ea typeface="楷体"/>
                <a:cs typeface="楷体"/>
              </a:rPr>
              <a:t>）无症状性不孕患者以肾虚或气血不足而论治，婚后久不孕者注意心肝的调理，情志的疏导。</a:t>
            </a:r>
          </a:p>
          <a:p>
            <a:pPr eaLnBrk="1" hangingPunct="1"/>
            <a:endParaRPr lang="zh-CN" altLang="en-US"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标题 1"/>
          <p:cNvSpPr>
            <a:spLocks noGrp="1"/>
          </p:cNvSpPr>
          <p:nvPr>
            <p:ph type="title"/>
          </p:nvPr>
        </p:nvSpPr>
        <p:spPr>
          <a:xfrm>
            <a:off x="214313" y="841375"/>
            <a:ext cx="5870575" cy="571500"/>
          </a:xfrm>
        </p:spPr>
        <p:txBody>
          <a:bodyPr/>
          <a:lstStyle/>
          <a:p>
            <a:pPr eaLnBrk="1" hangingPunct="1"/>
            <a:r>
              <a:rPr lang="zh-CN" altLang="en-US" sz="3600" b="1" smtClean="0">
                <a:ea typeface="黑体" pitchFamily="2" charset="-122"/>
              </a:rPr>
              <a:t>七、病案举例 </a:t>
            </a:r>
            <a:endParaRPr lang="zh-CN" altLang="en-US" sz="3600" smtClean="0">
              <a:ea typeface="黑体" pitchFamily="2" charset="-122"/>
            </a:endParaRPr>
          </a:p>
        </p:txBody>
      </p:sp>
      <p:sp>
        <p:nvSpPr>
          <p:cNvPr id="60418" name="内容占位符 2"/>
          <p:cNvSpPr>
            <a:spLocks noGrp="1"/>
          </p:cNvSpPr>
          <p:nvPr>
            <p:ph idx="1"/>
          </p:nvPr>
        </p:nvSpPr>
        <p:spPr>
          <a:xfrm>
            <a:off x="285750" y="1428750"/>
            <a:ext cx="8229600" cy="4664075"/>
          </a:xfrm>
        </p:spPr>
        <p:txBody>
          <a:bodyPr/>
          <a:lstStyle/>
          <a:p>
            <a:pPr eaLnBrk="1" hangingPunct="1">
              <a:lnSpc>
                <a:spcPct val="80000"/>
              </a:lnSpc>
              <a:buFont typeface="Georgia" pitchFamily="18" charset="0"/>
              <a:buNone/>
            </a:pPr>
            <a:r>
              <a:rPr lang="zh-CN" altLang="en-US" sz="2000" b="1" smtClean="0">
                <a:latin typeface="宋体" charset="-122"/>
                <a:ea typeface="楷体"/>
                <a:cs typeface="楷体"/>
              </a:rPr>
              <a:t>病案</a:t>
            </a:r>
            <a:r>
              <a:rPr lang="en-US" altLang="zh-CN" sz="2000" b="1" smtClean="0">
                <a:latin typeface="宋体" charset="-122"/>
                <a:ea typeface="楷体"/>
                <a:cs typeface="楷体"/>
              </a:rPr>
              <a:t>1</a:t>
            </a:r>
            <a:r>
              <a:rPr lang="zh-CN" altLang="en-US" sz="2000" b="1" smtClean="0">
                <a:latin typeface="宋体" charset="-122"/>
                <a:ea typeface="楷体"/>
                <a:cs typeface="楷体"/>
              </a:rPr>
              <a:t>（脾虚痰阻）</a:t>
            </a:r>
          </a:p>
          <a:p>
            <a:pPr eaLnBrk="1" hangingPunct="1">
              <a:lnSpc>
                <a:spcPct val="80000"/>
              </a:lnSpc>
              <a:buFont typeface="Georgia" pitchFamily="18" charset="0"/>
              <a:buNone/>
            </a:pPr>
            <a:r>
              <a:rPr lang="zh-CN" altLang="en-US" sz="2000" b="1" smtClean="0">
                <a:latin typeface="宋体" charset="-122"/>
                <a:ea typeface="楷体"/>
                <a:cs typeface="楷体"/>
              </a:rPr>
              <a:t>    陈</a:t>
            </a:r>
            <a:r>
              <a:rPr lang="en-US" altLang="zh-CN" sz="2000" b="1" smtClean="0">
                <a:latin typeface="宋体" charset="-122"/>
                <a:ea typeface="楷体"/>
                <a:cs typeface="楷体"/>
              </a:rPr>
              <a:t>XX</a:t>
            </a:r>
            <a:r>
              <a:rPr lang="zh-CN" altLang="en-US" sz="2000" b="1" smtClean="0">
                <a:latin typeface="宋体" charset="-122"/>
                <a:ea typeface="楷体"/>
                <a:cs typeface="楷体"/>
              </a:rPr>
              <a:t>，女，</a:t>
            </a:r>
            <a:r>
              <a:rPr lang="en-US" altLang="zh-CN" sz="2000" b="1" smtClean="0">
                <a:latin typeface="宋体" charset="-122"/>
                <a:ea typeface="楷体"/>
                <a:cs typeface="楷体"/>
              </a:rPr>
              <a:t>26</a:t>
            </a:r>
            <a:r>
              <a:rPr lang="zh-CN" altLang="en-US" sz="2000" b="1" smtClean="0">
                <a:latin typeface="宋体" charset="-122"/>
                <a:ea typeface="楷体"/>
                <a:cs typeface="楷体"/>
              </a:rPr>
              <a:t>岁，职员，</a:t>
            </a:r>
            <a:r>
              <a:rPr lang="en-US" altLang="zh-CN" sz="2000" b="1" smtClean="0">
                <a:latin typeface="宋体" charset="-122"/>
                <a:ea typeface="楷体"/>
                <a:cs typeface="楷体"/>
              </a:rPr>
              <a:t>2011</a:t>
            </a:r>
            <a:r>
              <a:rPr lang="zh-CN" altLang="en-US" sz="2000" b="1" smtClean="0">
                <a:latin typeface="宋体" charset="-122"/>
                <a:ea typeface="楷体"/>
                <a:cs typeface="楷体"/>
              </a:rPr>
              <a:t>年</a:t>
            </a:r>
            <a:r>
              <a:rPr lang="en-US" altLang="zh-CN" sz="2000" b="1" smtClean="0">
                <a:latin typeface="宋体" charset="-122"/>
                <a:ea typeface="楷体"/>
                <a:cs typeface="楷体"/>
              </a:rPr>
              <a:t>3</a:t>
            </a:r>
            <a:r>
              <a:rPr lang="zh-CN" altLang="en-US" sz="2000" b="1" smtClean="0">
                <a:latin typeface="宋体" charset="-122"/>
                <a:ea typeface="楷体"/>
                <a:cs typeface="楷体"/>
              </a:rPr>
              <a:t>月</a:t>
            </a:r>
            <a:r>
              <a:rPr lang="en-US" altLang="zh-CN" sz="2000" b="1" smtClean="0">
                <a:latin typeface="宋体" charset="-122"/>
                <a:ea typeface="楷体"/>
                <a:cs typeface="楷体"/>
              </a:rPr>
              <a:t>01</a:t>
            </a:r>
            <a:r>
              <a:rPr lang="zh-CN" altLang="en-US" sz="2000" b="1" smtClean="0">
                <a:latin typeface="宋体" charset="-122"/>
                <a:ea typeface="楷体"/>
                <a:cs typeface="楷体"/>
              </a:rPr>
              <a:t>日初诊。月经量少、延后</a:t>
            </a:r>
            <a:r>
              <a:rPr lang="en-US" altLang="zh-CN" sz="2000" b="1" smtClean="0">
                <a:latin typeface="宋体" charset="-122"/>
                <a:ea typeface="楷体"/>
                <a:cs typeface="楷体"/>
              </a:rPr>
              <a:t>3</a:t>
            </a:r>
            <a:r>
              <a:rPr lang="zh-CN" altLang="en-US" sz="2000" b="1" smtClean="0">
                <a:latin typeface="宋体" charset="-122"/>
                <a:ea typeface="楷体"/>
                <a:cs typeface="楷体"/>
              </a:rPr>
              <a:t>年，结婚</a:t>
            </a:r>
            <a:r>
              <a:rPr lang="en-US" altLang="zh-CN" sz="2000" b="1" smtClean="0">
                <a:latin typeface="宋体" charset="-122"/>
                <a:ea typeface="楷体"/>
                <a:cs typeface="楷体"/>
              </a:rPr>
              <a:t>2</a:t>
            </a:r>
            <a:r>
              <a:rPr lang="zh-CN" altLang="en-US" sz="2000" b="1" smtClean="0">
                <a:latin typeface="宋体" charset="-122"/>
                <a:ea typeface="楷体"/>
                <a:cs typeface="楷体"/>
              </a:rPr>
              <a:t>年未孕。</a:t>
            </a:r>
          </a:p>
          <a:p>
            <a:pPr eaLnBrk="1" hangingPunct="1">
              <a:lnSpc>
                <a:spcPct val="80000"/>
              </a:lnSpc>
              <a:buFont typeface="Georgia" pitchFamily="18" charset="0"/>
              <a:buNone/>
            </a:pPr>
            <a:r>
              <a:rPr lang="zh-CN" altLang="en-US" sz="2000" b="1" smtClean="0">
                <a:latin typeface="宋体" charset="-122"/>
                <a:ea typeface="楷体"/>
                <a:cs typeface="楷体"/>
              </a:rPr>
              <a:t>    </a:t>
            </a:r>
            <a:r>
              <a:rPr lang="zh-CN" altLang="en-US" sz="2000" b="1" smtClean="0">
                <a:solidFill>
                  <a:srgbClr val="800080"/>
                </a:solidFill>
                <a:latin typeface="宋体" charset="-122"/>
                <a:ea typeface="楷体"/>
                <a:cs typeface="楷体"/>
              </a:rPr>
              <a:t>初诊</a:t>
            </a:r>
            <a:r>
              <a:rPr lang="zh-CN" altLang="en-US" sz="2000" b="1" smtClean="0">
                <a:latin typeface="宋体" charset="-122"/>
                <a:ea typeface="楷体"/>
                <a:cs typeface="楷体"/>
              </a:rPr>
              <a:t>：患者</a:t>
            </a:r>
            <a:r>
              <a:rPr lang="en-US" altLang="zh-CN" sz="2000" b="1" smtClean="0">
                <a:latin typeface="宋体" charset="-122"/>
                <a:ea typeface="楷体"/>
                <a:cs typeface="楷体"/>
              </a:rPr>
              <a:t>12</a:t>
            </a:r>
            <a:r>
              <a:rPr lang="zh-CN" altLang="en-US" sz="2000" b="1" smtClean="0">
                <a:latin typeface="宋体" charset="-122"/>
                <a:ea typeface="楷体"/>
                <a:cs typeface="楷体"/>
              </a:rPr>
              <a:t>岁月经初潮，初潮后月经规律，</a:t>
            </a:r>
            <a:r>
              <a:rPr lang="en-US" altLang="zh-CN" sz="2000" b="1" smtClean="0">
                <a:latin typeface="宋体" charset="-122"/>
                <a:ea typeface="楷体"/>
                <a:cs typeface="楷体"/>
              </a:rPr>
              <a:t>5-7/30</a:t>
            </a:r>
            <a:r>
              <a:rPr lang="zh-CN" altLang="en-US" sz="2000" b="1" smtClean="0">
                <a:latin typeface="宋体" charset="-122"/>
                <a:ea typeface="楷体"/>
                <a:cs typeface="楷体"/>
              </a:rPr>
              <a:t>，量中等，色暗红，无血块，无痛经。</a:t>
            </a:r>
            <a:r>
              <a:rPr lang="en-US" altLang="zh-CN" sz="2000" b="1" smtClean="0">
                <a:latin typeface="宋体" charset="-122"/>
                <a:ea typeface="楷体"/>
                <a:cs typeface="楷体"/>
              </a:rPr>
              <a:t>3</a:t>
            </a:r>
            <a:r>
              <a:rPr lang="zh-CN" altLang="en-US" sz="2000" b="1" smtClean="0">
                <a:latin typeface="宋体" charset="-122"/>
                <a:ea typeface="楷体"/>
                <a:cs typeface="楷体"/>
              </a:rPr>
              <a:t>年前无明显诱因出现月经量少、周期延后，</a:t>
            </a:r>
            <a:r>
              <a:rPr lang="en-US" altLang="zh-CN" sz="2000" b="1" smtClean="0">
                <a:latin typeface="宋体" charset="-122"/>
                <a:ea typeface="楷体"/>
                <a:cs typeface="楷体"/>
              </a:rPr>
              <a:t>2-3/40-90</a:t>
            </a:r>
            <a:r>
              <a:rPr lang="zh-CN" altLang="en-US" sz="2000" b="1" smtClean="0">
                <a:latin typeface="宋体" charset="-122"/>
                <a:ea typeface="楷体"/>
                <a:cs typeface="楷体"/>
              </a:rPr>
              <a:t>，量少，每天使用</a:t>
            </a:r>
            <a:r>
              <a:rPr lang="en-US" altLang="zh-CN" sz="2000" b="1" smtClean="0">
                <a:latin typeface="宋体" charset="-122"/>
                <a:ea typeface="楷体"/>
                <a:cs typeface="楷体"/>
              </a:rPr>
              <a:t>1-2</a:t>
            </a:r>
            <a:r>
              <a:rPr lang="zh-CN" altLang="en-US" sz="2000" b="1" smtClean="0">
                <a:latin typeface="宋体" charset="-122"/>
                <a:ea typeface="楷体"/>
                <a:cs typeface="楷体"/>
              </a:rPr>
              <a:t>片卫生巾，或用护垫即可。色黑，无血块，痛经。患者要求诊治，在当地医院查</a:t>
            </a:r>
            <a:r>
              <a:rPr lang="en-US" altLang="zh-CN" sz="2000" b="1" smtClean="0">
                <a:latin typeface="宋体" charset="-122"/>
                <a:ea typeface="楷体"/>
                <a:cs typeface="楷体"/>
              </a:rPr>
              <a:t>B</a:t>
            </a:r>
            <a:r>
              <a:rPr lang="zh-CN" altLang="en-US" sz="2000" b="1" smtClean="0">
                <a:latin typeface="宋体" charset="-122"/>
                <a:ea typeface="楷体"/>
                <a:cs typeface="楷体"/>
              </a:rPr>
              <a:t>超示：双侧卵巢囊性增大，可见</a:t>
            </a:r>
            <a:r>
              <a:rPr lang="en-US" altLang="zh-CN" sz="2000" b="1" smtClean="0">
                <a:latin typeface="宋体" charset="-122"/>
                <a:ea typeface="楷体"/>
                <a:cs typeface="楷体"/>
              </a:rPr>
              <a:t>15</a:t>
            </a:r>
            <a:r>
              <a:rPr lang="zh-CN" altLang="en-US" sz="2000" b="1" smtClean="0">
                <a:latin typeface="宋体" charset="-122"/>
                <a:ea typeface="楷体"/>
                <a:cs typeface="楷体"/>
              </a:rPr>
              <a:t>个以上大小不等的卵泡，最大直径</a:t>
            </a:r>
            <a:r>
              <a:rPr lang="en-US" altLang="zh-CN" sz="2000" b="1" smtClean="0">
                <a:latin typeface="宋体" charset="-122"/>
                <a:ea typeface="楷体"/>
                <a:cs typeface="楷体"/>
              </a:rPr>
              <a:t>6mm</a:t>
            </a:r>
            <a:r>
              <a:rPr lang="zh-CN" altLang="en-US" sz="2000" b="1" smtClean="0">
                <a:latin typeface="宋体" charset="-122"/>
                <a:ea typeface="楷体"/>
                <a:cs typeface="楷体"/>
              </a:rPr>
              <a:t>。基础体温呈单相。内分泌全套：</a:t>
            </a:r>
            <a:r>
              <a:rPr lang="en-US" altLang="zh-CN" sz="2000" b="1" smtClean="0">
                <a:latin typeface="宋体" charset="-122"/>
                <a:ea typeface="楷体"/>
                <a:cs typeface="楷体"/>
              </a:rPr>
              <a:t>T</a:t>
            </a:r>
            <a:r>
              <a:rPr lang="zh-CN" altLang="en-US" sz="2000" b="1" smtClean="0">
                <a:latin typeface="宋体" charset="-122"/>
                <a:ea typeface="楷体"/>
                <a:cs typeface="楷体"/>
              </a:rPr>
              <a:t>：</a:t>
            </a:r>
            <a:r>
              <a:rPr lang="en-US" altLang="zh-CN" sz="2000" b="1" smtClean="0">
                <a:latin typeface="宋体" charset="-122"/>
                <a:ea typeface="楷体"/>
                <a:cs typeface="楷体"/>
              </a:rPr>
              <a:t>343 pmol/L</a:t>
            </a:r>
            <a:r>
              <a:rPr lang="zh-CN" altLang="en-US" sz="2000" b="1" smtClean="0">
                <a:latin typeface="宋体" charset="-122"/>
                <a:ea typeface="楷体"/>
                <a:cs typeface="楷体"/>
              </a:rPr>
              <a:t>，</a:t>
            </a:r>
            <a:r>
              <a:rPr lang="en-US" altLang="zh-CN" sz="2000" b="1" smtClean="0">
                <a:latin typeface="宋体" charset="-122"/>
                <a:ea typeface="楷体"/>
                <a:cs typeface="楷体"/>
              </a:rPr>
              <a:t>FSH</a:t>
            </a:r>
            <a:r>
              <a:rPr lang="zh-CN" altLang="en-US" sz="2000" b="1" smtClean="0">
                <a:latin typeface="宋体" charset="-122"/>
                <a:ea typeface="楷体"/>
                <a:cs typeface="楷体"/>
              </a:rPr>
              <a:t>：</a:t>
            </a:r>
            <a:r>
              <a:rPr lang="en-US" altLang="zh-CN" sz="2000" b="1" smtClean="0">
                <a:latin typeface="宋体" charset="-122"/>
                <a:ea typeface="楷体"/>
                <a:cs typeface="楷体"/>
              </a:rPr>
              <a:t>2.5 IU/L</a:t>
            </a:r>
            <a:r>
              <a:rPr lang="zh-CN" altLang="en-US" sz="2000" b="1" smtClean="0">
                <a:latin typeface="宋体" charset="-122"/>
                <a:ea typeface="楷体"/>
                <a:cs typeface="楷体"/>
              </a:rPr>
              <a:t>，</a:t>
            </a:r>
            <a:r>
              <a:rPr lang="en-US" altLang="zh-CN" sz="2000" b="1" smtClean="0">
                <a:latin typeface="宋体" charset="-122"/>
                <a:ea typeface="楷体"/>
                <a:cs typeface="楷体"/>
              </a:rPr>
              <a:t>LH</a:t>
            </a:r>
            <a:r>
              <a:rPr lang="zh-CN" altLang="en-US" sz="2000" b="1" smtClean="0">
                <a:latin typeface="宋体" charset="-122"/>
                <a:ea typeface="楷体"/>
                <a:cs typeface="楷体"/>
              </a:rPr>
              <a:t>：</a:t>
            </a:r>
            <a:r>
              <a:rPr lang="en-US" altLang="zh-CN" sz="2000" b="1" smtClean="0">
                <a:latin typeface="宋体" charset="-122"/>
                <a:ea typeface="楷体"/>
                <a:cs typeface="楷体"/>
              </a:rPr>
              <a:t>24 IU/L</a:t>
            </a:r>
            <a:r>
              <a:rPr lang="zh-CN" altLang="en-US" sz="2000" b="1" smtClean="0">
                <a:latin typeface="宋体" charset="-122"/>
                <a:ea typeface="楷体"/>
                <a:cs typeface="楷体"/>
              </a:rPr>
              <a:t>，</a:t>
            </a:r>
            <a:r>
              <a:rPr lang="en-US" altLang="zh-CN" sz="2000" b="1" smtClean="0">
                <a:latin typeface="宋体" charset="-122"/>
                <a:ea typeface="楷体"/>
                <a:cs typeface="楷体"/>
              </a:rPr>
              <a:t>E</a:t>
            </a:r>
            <a:r>
              <a:rPr lang="zh-CN" altLang="en-US" sz="2000" b="1" smtClean="0">
                <a:latin typeface="宋体" charset="-122"/>
                <a:ea typeface="楷体"/>
                <a:cs typeface="楷体"/>
              </a:rPr>
              <a:t>：</a:t>
            </a:r>
            <a:r>
              <a:rPr lang="en-US" altLang="zh-CN" sz="2000" b="1" smtClean="0">
                <a:latin typeface="宋体" charset="-122"/>
                <a:ea typeface="楷体"/>
                <a:cs typeface="楷体"/>
              </a:rPr>
              <a:t>136 pmol/L</a:t>
            </a:r>
            <a:r>
              <a:rPr lang="zh-CN" altLang="en-US" sz="2000" b="1" smtClean="0">
                <a:latin typeface="宋体" charset="-122"/>
                <a:ea typeface="楷体"/>
                <a:cs typeface="楷体"/>
              </a:rPr>
              <a:t>。</a:t>
            </a:r>
          </a:p>
          <a:p>
            <a:pPr eaLnBrk="1" hangingPunct="1">
              <a:lnSpc>
                <a:spcPct val="80000"/>
              </a:lnSpc>
              <a:buFont typeface="Georgia" pitchFamily="18" charset="0"/>
              <a:buNone/>
            </a:pPr>
            <a:r>
              <a:rPr lang="zh-CN" altLang="en-US" sz="2000" b="1" smtClean="0">
                <a:latin typeface="宋体" charset="-122"/>
                <a:ea typeface="楷体"/>
                <a:cs typeface="楷体"/>
              </a:rPr>
              <a:t>    </a:t>
            </a:r>
          </a:p>
          <a:p>
            <a:pPr eaLnBrk="1" hangingPunct="1">
              <a:lnSpc>
                <a:spcPct val="80000"/>
              </a:lnSpc>
              <a:buFont typeface="Georgia" pitchFamily="18" charset="0"/>
              <a:buNone/>
            </a:pPr>
            <a:r>
              <a:rPr lang="zh-CN" altLang="en-US" sz="2000" b="1" smtClean="0">
                <a:latin typeface="宋体" charset="-122"/>
                <a:ea typeface="楷体"/>
                <a:cs typeface="楷体"/>
              </a:rPr>
              <a:t>    根据症状、舌脉、检查，符合多囊卵巢的诊断，证属脾虚痰阻，治以健脾利湿，活血通经。以</a:t>
            </a:r>
            <a:r>
              <a:rPr lang="zh-CN" altLang="en-US" sz="2000" b="1" smtClean="0">
                <a:solidFill>
                  <a:srgbClr val="800080"/>
                </a:solidFill>
                <a:latin typeface="宋体" charset="-122"/>
                <a:ea typeface="楷体"/>
                <a:cs typeface="楷体"/>
              </a:rPr>
              <a:t>苍附导痰汤合补中益气汤加减</a:t>
            </a:r>
            <a:r>
              <a:rPr lang="zh-CN" altLang="en-US" sz="2000" b="1" smtClean="0">
                <a:latin typeface="宋体" charset="-122"/>
                <a:ea typeface="楷体"/>
                <a:cs typeface="楷体"/>
              </a:rPr>
              <a:t>：</a:t>
            </a:r>
          </a:p>
          <a:p>
            <a:pPr eaLnBrk="1" hangingPunct="1">
              <a:lnSpc>
                <a:spcPct val="80000"/>
              </a:lnSpc>
              <a:buFont typeface="Georgia" pitchFamily="18" charset="0"/>
              <a:buNone/>
            </a:pPr>
            <a:r>
              <a:rPr lang="en-US" altLang="zh-CN" sz="2000" b="1" smtClean="0">
                <a:latin typeface="宋体" charset="-122"/>
                <a:ea typeface="楷体"/>
                <a:cs typeface="楷体"/>
              </a:rPr>
              <a:t>     </a:t>
            </a:r>
            <a:r>
              <a:rPr lang="zh-CN" altLang="en-US" sz="2000" b="1" smtClean="0">
                <a:latin typeface="宋体" charset="-122"/>
                <a:ea typeface="楷体"/>
                <a:cs typeface="楷体"/>
              </a:rPr>
              <a:t>明党参</a:t>
            </a:r>
            <a:r>
              <a:rPr lang="en-US" sz="2000" b="1" smtClean="0">
                <a:latin typeface="宋体" charset="-122"/>
                <a:ea typeface="楷体"/>
                <a:cs typeface="楷体"/>
              </a:rPr>
              <a:t> </a:t>
            </a:r>
            <a:r>
              <a:rPr lang="en-US" altLang="zh-CN" sz="2000" b="1" smtClean="0">
                <a:latin typeface="宋体" charset="-122"/>
                <a:ea typeface="楷体"/>
                <a:cs typeface="楷体"/>
              </a:rPr>
              <a:t>15g  </a:t>
            </a:r>
            <a:r>
              <a:rPr lang="zh-CN" altLang="en-US" sz="2000" b="1" smtClean="0">
                <a:latin typeface="宋体" charset="-122"/>
                <a:ea typeface="楷体"/>
                <a:cs typeface="楷体"/>
              </a:rPr>
              <a:t>白术</a:t>
            </a:r>
            <a:r>
              <a:rPr lang="en-US" sz="2000" b="1" smtClean="0">
                <a:latin typeface="宋体" charset="-122"/>
                <a:ea typeface="楷体"/>
                <a:cs typeface="楷体"/>
              </a:rPr>
              <a:t> </a:t>
            </a:r>
            <a:r>
              <a:rPr lang="en-US" altLang="zh-CN" sz="2000" b="1" smtClean="0">
                <a:latin typeface="宋体" charset="-122"/>
                <a:ea typeface="楷体"/>
                <a:cs typeface="楷体"/>
              </a:rPr>
              <a:t>15g   </a:t>
            </a:r>
            <a:r>
              <a:rPr lang="zh-CN" altLang="en-US" sz="2000" b="1" smtClean="0">
                <a:latin typeface="宋体" charset="-122"/>
                <a:ea typeface="楷体"/>
                <a:cs typeface="楷体"/>
              </a:rPr>
              <a:t>淮山</a:t>
            </a:r>
            <a:r>
              <a:rPr lang="en-US" sz="2000" b="1" smtClean="0">
                <a:latin typeface="宋体" charset="-122"/>
                <a:ea typeface="楷体"/>
                <a:cs typeface="楷体"/>
              </a:rPr>
              <a:t> </a:t>
            </a:r>
            <a:r>
              <a:rPr lang="en-US" altLang="zh-CN" sz="2000" b="1" smtClean="0">
                <a:latin typeface="宋体" charset="-122"/>
                <a:ea typeface="楷体"/>
                <a:cs typeface="楷体"/>
              </a:rPr>
              <a:t>15g  </a:t>
            </a:r>
            <a:r>
              <a:rPr lang="zh-CN" altLang="en-US" sz="2000" b="1" smtClean="0">
                <a:latin typeface="宋体" charset="-122"/>
                <a:ea typeface="楷体"/>
                <a:cs typeface="楷体"/>
              </a:rPr>
              <a:t>茯苓</a:t>
            </a:r>
            <a:r>
              <a:rPr lang="en-US" sz="2000" b="1" smtClean="0">
                <a:latin typeface="宋体" charset="-122"/>
                <a:ea typeface="楷体"/>
                <a:cs typeface="楷体"/>
              </a:rPr>
              <a:t> </a:t>
            </a:r>
            <a:r>
              <a:rPr lang="en-US" altLang="zh-CN" sz="2000" b="1" smtClean="0">
                <a:latin typeface="宋体" charset="-122"/>
                <a:ea typeface="楷体"/>
                <a:cs typeface="楷体"/>
              </a:rPr>
              <a:t>15g  </a:t>
            </a:r>
            <a:r>
              <a:rPr lang="zh-CN" altLang="en-US" sz="2000" b="1" smtClean="0">
                <a:latin typeface="宋体" charset="-122"/>
                <a:ea typeface="楷体"/>
                <a:cs typeface="楷体"/>
              </a:rPr>
              <a:t>泽泻</a:t>
            </a:r>
            <a:r>
              <a:rPr lang="en-US" sz="2000" b="1" smtClean="0">
                <a:latin typeface="宋体" charset="-122"/>
                <a:ea typeface="楷体"/>
                <a:cs typeface="楷体"/>
              </a:rPr>
              <a:t> </a:t>
            </a:r>
            <a:r>
              <a:rPr lang="en-US" altLang="zh-CN" sz="2000" b="1" smtClean="0">
                <a:latin typeface="宋体" charset="-122"/>
                <a:ea typeface="楷体"/>
                <a:cs typeface="楷体"/>
              </a:rPr>
              <a:t>15g </a:t>
            </a:r>
            <a:endParaRPr lang="zh-CN" altLang="en-US" sz="2000" b="1" smtClean="0">
              <a:latin typeface="宋体" charset="-122"/>
              <a:ea typeface="楷体"/>
              <a:cs typeface="楷体"/>
            </a:endParaRPr>
          </a:p>
          <a:p>
            <a:pPr eaLnBrk="1" hangingPunct="1">
              <a:lnSpc>
                <a:spcPct val="80000"/>
              </a:lnSpc>
              <a:buFont typeface="Georgia" pitchFamily="18" charset="0"/>
              <a:buNone/>
            </a:pPr>
            <a:r>
              <a:rPr lang="en-US" altLang="zh-CN" sz="2000" b="1" smtClean="0">
                <a:latin typeface="宋体" charset="-122"/>
                <a:ea typeface="楷体"/>
                <a:cs typeface="楷体"/>
              </a:rPr>
              <a:t>     </a:t>
            </a:r>
            <a:r>
              <a:rPr lang="zh-CN" altLang="en-US" sz="2000" b="1" smtClean="0">
                <a:latin typeface="宋体" charset="-122"/>
                <a:ea typeface="楷体"/>
                <a:cs typeface="楷体"/>
              </a:rPr>
              <a:t>车前子 </a:t>
            </a:r>
            <a:r>
              <a:rPr lang="en-US" altLang="zh-CN" sz="2000" b="1" smtClean="0">
                <a:latin typeface="宋体" charset="-122"/>
                <a:ea typeface="楷体"/>
                <a:cs typeface="楷体"/>
              </a:rPr>
              <a:t>15g  </a:t>
            </a:r>
            <a:r>
              <a:rPr lang="zh-CN" altLang="en-US" sz="2000" b="1" smtClean="0">
                <a:latin typeface="宋体" charset="-122"/>
                <a:ea typeface="楷体"/>
                <a:cs typeface="楷体"/>
              </a:rPr>
              <a:t>丹参 </a:t>
            </a:r>
            <a:r>
              <a:rPr lang="en-US" altLang="zh-CN" sz="2000" b="1" smtClean="0">
                <a:latin typeface="宋体" charset="-122"/>
                <a:ea typeface="楷体"/>
                <a:cs typeface="楷体"/>
              </a:rPr>
              <a:t>15g   </a:t>
            </a:r>
            <a:r>
              <a:rPr lang="zh-CN" altLang="en-US" sz="2000" b="1" smtClean="0">
                <a:latin typeface="宋体" charset="-122"/>
                <a:ea typeface="楷体"/>
                <a:cs typeface="楷体"/>
              </a:rPr>
              <a:t>苍术</a:t>
            </a:r>
            <a:r>
              <a:rPr lang="en-US" sz="2000" b="1" smtClean="0">
                <a:latin typeface="宋体" charset="-122"/>
                <a:ea typeface="楷体"/>
                <a:cs typeface="楷体"/>
              </a:rPr>
              <a:t> </a:t>
            </a:r>
            <a:r>
              <a:rPr lang="en-US" altLang="zh-CN" sz="2000" b="1" smtClean="0">
                <a:latin typeface="宋体" charset="-122"/>
                <a:ea typeface="楷体"/>
                <a:cs typeface="楷体"/>
              </a:rPr>
              <a:t>15g  </a:t>
            </a:r>
            <a:r>
              <a:rPr lang="zh-CN" altLang="en-US" sz="2000" b="1" smtClean="0">
                <a:latin typeface="宋体" charset="-122"/>
                <a:ea typeface="楷体"/>
                <a:cs typeface="楷体"/>
              </a:rPr>
              <a:t>香附</a:t>
            </a:r>
            <a:r>
              <a:rPr lang="en-US" sz="2000" b="1" smtClean="0">
                <a:latin typeface="宋体" charset="-122"/>
                <a:ea typeface="楷体"/>
                <a:cs typeface="楷体"/>
              </a:rPr>
              <a:t> </a:t>
            </a:r>
            <a:r>
              <a:rPr lang="en-US" altLang="zh-CN" sz="2000" b="1" smtClean="0">
                <a:latin typeface="宋体" charset="-122"/>
                <a:ea typeface="楷体"/>
                <a:cs typeface="楷体"/>
              </a:rPr>
              <a:t>10g  </a:t>
            </a:r>
            <a:r>
              <a:rPr lang="zh-CN" altLang="en-US" sz="2000" b="1" smtClean="0">
                <a:latin typeface="宋体" charset="-122"/>
                <a:ea typeface="楷体"/>
                <a:cs typeface="楷体"/>
              </a:rPr>
              <a:t>法夏</a:t>
            </a:r>
            <a:r>
              <a:rPr lang="en-US" sz="2000" b="1" smtClean="0">
                <a:latin typeface="宋体" charset="-122"/>
                <a:ea typeface="楷体"/>
                <a:cs typeface="楷体"/>
              </a:rPr>
              <a:t> </a:t>
            </a:r>
            <a:r>
              <a:rPr lang="en-US" altLang="zh-CN" sz="2000" b="1" smtClean="0">
                <a:latin typeface="宋体" charset="-122"/>
                <a:ea typeface="楷体"/>
                <a:cs typeface="楷体"/>
              </a:rPr>
              <a:t>10g</a:t>
            </a:r>
            <a:endParaRPr lang="zh-CN" altLang="en-US" sz="2000" b="1" smtClean="0">
              <a:latin typeface="宋体" charset="-122"/>
              <a:ea typeface="楷体"/>
              <a:cs typeface="楷体"/>
            </a:endParaRPr>
          </a:p>
          <a:p>
            <a:pPr eaLnBrk="1" hangingPunct="1">
              <a:lnSpc>
                <a:spcPct val="80000"/>
              </a:lnSpc>
              <a:buFont typeface="Georgia" pitchFamily="18" charset="0"/>
              <a:buNone/>
            </a:pPr>
            <a:r>
              <a:rPr lang="en-US" altLang="zh-CN" sz="2000" b="1" smtClean="0">
                <a:latin typeface="宋体" charset="-122"/>
                <a:ea typeface="楷体"/>
                <a:cs typeface="楷体"/>
              </a:rPr>
              <a:t>     </a:t>
            </a:r>
            <a:r>
              <a:rPr lang="zh-CN" altLang="en-US" sz="2000" b="1" smtClean="0">
                <a:latin typeface="宋体" charset="-122"/>
                <a:ea typeface="楷体"/>
                <a:cs typeface="楷体"/>
              </a:rPr>
              <a:t>陈皮</a:t>
            </a:r>
            <a:r>
              <a:rPr lang="en-US" sz="2000" b="1" smtClean="0">
                <a:latin typeface="宋体" charset="-122"/>
                <a:ea typeface="楷体"/>
                <a:cs typeface="楷体"/>
              </a:rPr>
              <a:t> </a:t>
            </a:r>
            <a:r>
              <a:rPr lang="en-US" altLang="zh-CN" sz="2000" b="1" smtClean="0">
                <a:latin typeface="宋体" charset="-122"/>
                <a:ea typeface="楷体"/>
                <a:cs typeface="楷体"/>
              </a:rPr>
              <a:t>  10g  </a:t>
            </a:r>
            <a:r>
              <a:rPr lang="zh-CN" altLang="en-US" sz="2000" b="1" smtClean="0">
                <a:latin typeface="宋体" charset="-122"/>
                <a:ea typeface="楷体"/>
                <a:cs typeface="楷体"/>
              </a:rPr>
              <a:t>竹茹 </a:t>
            </a:r>
            <a:r>
              <a:rPr lang="en-US" altLang="zh-CN" sz="2000" b="1" smtClean="0">
                <a:latin typeface="宋体" charset="-122"/>
                <a:ea typeface="楷体"/>
                <a:cs typeface="楷体"/>
              </a:rPr>
              <a:t>10g   </a:t>
            </a:r>
            <a:r>
              <a:rPr lang="zh-CN" altLang="en-US" sz="2000" b="1" smtClean="0">
                <a:latin typeface="宋体" charset="-122"/>
                <a:ea typeface="楷体"/>
                <a:cs typeface="楷体"/>
              </a:rPr>
              <a:t>胆南星</a:t>
            </a:r>
            <a:r>
              <a:rPr lang="en-US" sz="2000" b="1" smtClean="0">
                <a:latin typeface="宋体" charset="-122"/>
                <a:ea typeface="楷体"/>
                <a:cs typeface="楷体"/>
              </a:rPr>
              <a:t> </a:t>
            </a:r>
            <a:r>
              <a:rPr lang="en-US" altLang="zh-CN" sz="2000" b="1" smtClean="0">
                <a:latin typeface="宋体" charset="-122"/>
                <a:ea typeface="楷体"/>
                <a:cs typeface="楷体"/>
              </a:rPr>
              <a:t>10g </a:t>
            </a:r>
            <a:endParaRPr lang="zh-CN" altLang="en-US" sz="2000" b="1" smtClean="0">
              <a:latin typeface="宋体" charset="-122"/>
              <a:ea typeface="楷体"/>
              <a:cs typeface="楷体"/>
            </a:endParaRPr>
          </a:p>
          <a:p>
            <a:pPr eaLnBrk="1" hangingPunct="1">
              <a:lnSpc>
                <a:spcPct val="80000"/>
              </a:lnSpc>
              <a:buFont typeface="Georgia" pitchFamily="18" charset="0"/>
              <a:buNone/>
            </a:pPr>
            <a:r>
              <a:rPr lang="en-US" altLang="zh-CN" sz="2000" b="1" smtClean="0">
                <a:latin typeface="宋体" charset="-122"/>
                <a:ea typeface="楷体"/>
                <a:cs typeface="楷体"/>
              </a:rPr>
              <a:t>     7</a:t>
            </a:r>
            <a:r>
              <a:rPr lang="zh-CN" altLang="en-US" sz="2000" b="1" smtClean="0">
                <a:latin typeface="宋体" charset="-122"/>
                <a:ea typeface="楷体"/>
                <a:cs typeface="楷体"/>
              </a:rPr>
              <a:t>剂，水煎服，日</a:t>
            </a:r>
            <a:r>
              <a:rPr lang="en-US" altLang="zh-CN" sz="2000" b="1" smtClean="0">
                <a:latin typeface="宋体" charset="-122"/>
                <a:ea typeface="楷体"/>
                <a:cs typeface="楷体"/>
              </a:rPr>
              <a:t>1</a:t>
            </a:r>
            <a:r>
              <a:rPr lang="zh-CN" altLang="en-US" sz="2000" b="1" smtClean="0">
                <a:latin typeface="宋体" charset="-122"/>
                <a:ea typeface="楷体"/>
                <a:cs typeface="楷体"/>
              </a:rPr>
              <a:t>剂，分两次服。</a:t>
            </a:r>
          </a:p>
          <a:p>
            <a:pPr eaLnBrk="1" hangingPunct="1">
              <a:lnSpc>
                <a:spcPct val="80000"/>
              </a:lnSpc>
              <a:buFont typeface="Georgia" pitchFamily="18" charset="0"/>
              <a:buNone/>
            </a:pPr>
            <a:endParaRPr lang="zh-CN" altLang="en-US" sz="2000" b="1" smtClean="0">
              <a:latin typeface="宋体" charset="-122"/>
              <a:ea typeface="楷体"/>
              <a:cs typeface="楷体"/>
            </a:endParaRPr>
          </a:p>
          <a:p>
            <a:pPr eaLnBrk="1" hangingPunct="1">
              <a:lnSpc>
                <a:spcPct val="80000"/>
              </a:lnSpc>
            </a:pPr>
            <a:endParaRPr lang="zh-CN" altLang="en-US" sz="20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内容占位符 2"/>
          <p:cNvSpPr>
            <a:spLocks noGrp="1"/>
          </p:cNvSpPr>
          <p:nvPr>
            <p:ph idx="1"/>
          </p:nvPr>
        </p:nvSpPr>
        <p:spPr>
          <a:xfrm>
            <a:off x="0" y="455613"/>
            <a:ext cx="9144000" cy="6429375"/>
          </a:xfrm>
        </p:spPr>
        <p:txBody>
          <a:bodyPr/>
          <a:lstStyle/>
          <a:p>
            <a:pPr eaLnBrk="1" hangingPunct="1">
              <a:lnSpc>
                <a:spcPct val="80000"/>
              </a:lnSpc>
              <a:buFont typeface="Georgia" pitchFamily="18" charset="0"/>
              <a:buNone/>
            </a:pPr>
            <a:r>
              <a:rPr lang="zh-CN" altLang="en-US" sz="2200" smtClean="0">
                <a:latin typeface="宋体" charset="-122"/>
                <a:ea typeface="楷体"/>
                <a:cs typeface="楷体"/>
              </a:rPr>
              <a:t>    </a:t>
            </a:r>
          </a:p>
          <a:p>
            <a:pPr eaLnBrk="1" hangingPunct="1">
              <a:lnSpc>
                <a:spcPct val="8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复诊</a:t>
            </a:r>
            <a:r>
              <a:rPr lang="zh-CN" altLang="en-US" sz="2400" b="1" smtClean="0">
                <a:latin typeface="宋体" charset="-122"/>
                <a:ea typeface="楷体"/>
                <a:cs typeface="楷体"/>
              </a:rPr>
              <a:t>：（</a:t>
            </a:r>
            <a:r>
              <a:rPr lang="en-US" altLang="zh-CN" sz="2400" b="1" smtClean="0">
                <a:latin typeface="宋体" charset="-122"/>
                <a:ea typeface="楷体"/>
                <a:cs typeface="楷体"/>
              </a:rPr>
              <a:t>2011</a:t>
            </a:r>
            <a:r>
              <a:rPr lang="zh-CN" altLang="en-US" sz="2400" b="1" smtClean="0">
                <a:latin typeface="宋体" charset="-122"/>
                <a:ea typeface="楷体"/>
                <a:cs typeface="楷体"/>
              </a:rPr>
              <a:t>年</a:t>
            </a:r>
            <a:r>
              <a:rPr lang="en-US" altLang="zh-CN" sz="2400" b="1" smtClean="0">
                <a:latin typeface="宋体" charset="-122"/>
                <a:ea typeface="楷体"/>
                <a:cs typeface="楷体"/>
              </a:rPr>
              <a:t>3</a:t>
            </a:r>
            <a:r>
              <a:rPr lang="zh-CN" altLang="en-US" sz="2400" b="1" smtClean="0">
                <a:latin typeface="宋体" charset="-122"/>
                <a:ea typeface="楷体"/>
                <a:cs typeface="楷体"/>
              </a:rPr>
              <a:t>月</a:t>
            </a:r>
            <a:r>
              <a:rPr lang="en-US" altLang="zh-CN" sz="2400" b="1" smtClean="0">
                <a:latin typeface="宋体" charset="-122"/>
                <a:ea typeface="楷体"/>
                <a:cs typeface="楷体"/>
              </a:rPr>
              <a:t>9</a:t>
            </a:r>
            <a:r>
              <a:rPr lang="zh-CN" altLang="en-US" sz="2400" b="1" smtClean="0">
                <a:latin typeface="宋体" charset="-122"/>
                <a:ea typeface="楷体"/>
                <a:cs typeface="楷体"/>
              </a:rPr>
              <a:t>日）月经未来潮，头晕好转，面部痤疮减少，小腹隐痛、双乳胀感，苔薄白，脉滑。治以健脾利湿，活血通经。以</a:t>
            </a:r>
            <a:r>
              <a:rPr lang="zh-CN" altLang="en-US" sz="2400" b="1" smtClean="0">
                <a:solidFill>
                  <a:srgbClr val="800080"/>
                </a:solidFill>
                <a:latin typeface="宋体" charset="-122"/>
                <a:ea typeface="楷体"/>
                <a:cs typeface="楷体"/>
              </a:rPr>
              <a:t>苍附导痰汤和桃红四物汤加减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黄芪</a:t>
            </a:r>
            <a:r>
              <a:rPr lang="en-US" altLang="zh-CN" sz="2400" b="1" smtClean="0">
                <a:latin typeface="宋体" charset="-122"/>
                <a:ea typeface="楷体"/>
                <a:cs typeface="楷体"/>
              </a:rPr>
              <a:t>15g   </a:t>
            </a:r>
            <a:r>
              <a:rPr lang="zh-CN" altLang="en-US" sz="2400" b="1" smtClean="0">
                <a:latin typeface="宋体" charset="-122"/>
                <a:ea typeface="楷体"/>
                <a:cs typeface="楷体"/>
              </a:rPr>
              <a:t>白芍</a:t>
            </a:r>
            <a:r>
              <a:rPr lang="en-US" altLang="zh-CN" sz="2400" b="1" smtClean="0">
                <a:latin typeface="宋体" charset="-122"/>
                <a:ea typeface="楷体"/>
                <a:cs typeface="楷体"/>
              </a:rPr>
              <a:t>15g   </a:t>
            </a:r>
            <a:r>
              <a:rPr lang="zh-CN" altLang="en-US" sz="2400" b="1" smtClean="0">
                <a:latin typeface="宋体" charset="-122"/>
                <a:ea typeface="楷体"/>
                <a:cs typeface="楷体"/>
              </a:rPr>
              <a:t>当归</a:t>
            </a:r>
            <a:r>
              <a:rPr lang="en-US" altLang="zh-CN" sz="2400" b="1" smtClean="0">
                <a:latin typeface="宋体" charset="-122"/>
                <a:ea typeface="楷体"/>
                <a:cs typeface="楷体"/>
              </a:rPr>
              <a:t>10g   </a:t>
            </a:r>
            <a:r>
              <a:rPr lang="zh-CN" altLang="en-US" sz="2400" b="1" smtClean="0">
                <a:latin typeface="宋体" charset="-122"/>
                <a:ea typeface="楷体"/>
                <a:cs typeface="楷体"/>
              </a:rPr>
              <a:t>川芎</a:t>
            </a:r>
            <a:r>
              <a:rPr lang="en-US" altLang="zh-CN" sz="2400" b="1" smtClean="0">
                <a:latin typeface="宋体" charset="-122"/>
                <a:ea typeface="楷体"/>
                <a:cs typeface="楷体"/>
              </a:rPr>
              <a:t>10g  </a:t>
            </a:r>
            <a:r>
              <a:rPr lang="zh-CN" altLang="en-US" sz="2400" b="1" smtClean="0">
                <a:latin typeface="宋体" charset="-122"/>
                <a:ea typeface="楷体"/>
                <a:cs typeface="楷体"/>
              </a:rPr>
              <a:t>苍术</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香附</a:t>
            </a:r>
            <a:r>
              <a:rPr lang="en-US" altLang="zh-CN" sz="2400" b="1" smtClean="0">
                <a:latin typeface="宋体" charset="-122"/>
                <a:ea typeface="楷体"/>
                <a:cs typeface="楷体"/>
              </a:rPr>
              <a:t>10g   </a:t>
            </a:r>
            <a:r>
              <a:rPr lang="zh-CN" altLang="en-US" sz="2400" b="1" smtClean="0">
                <a:latin typeface="宋体" charset="-122"/>
                <a:ea typeface="楷体"/>
                <a:cs typeface="楷体"/>
              </a:rPr>
              <a:t>茯苓</a:t>
            </a:r>
            <a:r>
              <a:rPr lang="en-US" altLang="zh-CN" sz="2400" b="1" smtClean="0">
                <a:latin typeface="宋体" charset="-122"/>
                <a:ea typeface="楷体"/>
                <a:cs typeface="楷体"/>
              </a:rPr>
              <a:t>10g   </a:t>
            </a:r>
            <a:r>
              <a:rPr lang="zh-CN" altLang="en-US" sz="2400" b="1" smtClean="0">
                <a:latin typeface="宋体" charset="-122"/>
                <a:ea typeface="楷体"/>
                <a:cs typeface="楷体"/>
              </a:rPr>
              <a:t>半夏</a:t>
            </a:r>
            <a:r>
              <a:rPr lang="en-US" altLang="zh-CN" sz="2400" b="1" smtClean="0">
                <a:latin typeface="宋体" charset="-122"/>
                <a:ea typeface="楷体"/>
                <a:cs typeface="楷体"/>
              </a:rPr>
              <a:t>10g   </a:t>
            </a:r>
            <a:r>
              <a:rPr lang="zh-CN" altLang="en-US" sz="2400" b="1" smtClean="0">
                <a:latin typeface="宋体" charset="-122"/>
                <a:ea typeface="楷体"/>
                <a:cs typeface="楷体"/>
              </a:rPr>
              <a:t>桃仁</a:t>
            </a:r>
            <a:r>
              <a:rPr lang="en-US" altLang="zh-CN" sz="2400" b="1" smtClean="0">
                <a:latin typeface="宋体" charset="-122"/>
                <a:ea typeface="楷体"/>
                <a:cs typeface="楷体"/>
              </a:rPr>
              <a:t>10g  </a:t>
            </a:r>
            <a:r>
              <a:rPr lang="zh-CN" altLang="en-US" sz="2400" b="1" smtClean="0">
                <a:latin typeface="宋体" charset="-122"/>
                <a:ea typeface="楷体"/>
                <a:cs typeface="楷体"/>
              </a:rPr>
              <a:t>红花</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路路通</a:t>
            </a:r>
            <a:r>
              <a:rPr lang="en-US" altLang="zh-CN" sz="2400" b="1" smtClean="0">
                <a:latin typeface="宋体" charset="-122"/>
                <a:ea typeface="楷体"/>
                <a:cs typeface="楷体"/>
              </a:rPr>
              <a:t>10g </a:t>
            </a:r>
            <a:r>
              <a:rPr lang="zh-CN" altLang="en-US" sz="2400" b="1" smtClean="0">
                <a:latin typeface="宋体" charset="-122"/>
                <a:ea typeface="楷体"/>
                <a:cs typeface="楷体"/>
              </a:rPr>
              <a:t>怀牛膝</a:t>
            </a:r>
            <a:r>
              <a:rPr lang="en-US" altLang="zh-CN" sz="2400" b="1" smtClean="0">
                <a:latin typeface="宋体" charset="-122"/>
                <a:ea typeface="楷体"/>
                <a:cs typeface="楷体"/>
              </a:rPr>
              <a:t>10g </a:t>
            </a:r>
            <a:r>
              <a:rPr lang="zh-CN" altLang="en-US" sz="2400" b="1" smtClean="0">
                <a:latin typeface="宋体" charset="-122"/>
                <a:ea typeface="楷体"/>
                <a:cs typeface="楷体"/>
              </a:rPr>
              <a:t>甘草</a:t>
            </a:r>
            <a:r>
              <a:rPr lang="en-US" altLang="zh-CN" sz="2400" b="1" smtClean="0">
                <a:latin typeface="宋体" charset="-122"/>
                <a:ea typeface="楷体"/>
                <a:cs typeface="楷体"/>
              </a:rPr>
              <a:t>6g  </a:t>
            </a:r>
            <a:endParaRPr lang="zh-CN" altLang="en-US" sz="2400" b="1" smtClean="0">
              <a:latin typeface="宋体" charset="-122"/>
              <a:ea typeface="楷体"/>
              <a:cs typeface="楷体"/>
            </a:endParaRPr>
          </a:p>
          <a:p>
            <a:pPr eaLnBrk="1" hangingPunct="1">
              <a:lnSpc>
                <a:spcPct val="80000"/>
              </a:lnSpc>
              <a:buFont typeface="Georgia" pitchFamily="18" charset="0"/>
              <a:buNone/>
            </a:pPr>
            <a:r>
              <a:rPr lang="en-US" altLang="zh-CN" sz="2400" b="1" smtClean="0">
                <a:latin typeface="宋体" charset="-122"/>
                <a:ea typeface="楷体"/>
                <a:cs typeface="楷体"/>
              </a:rPr>
              <a:t>    7</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buFont typeface="Georgia" pitchFamily="18" charset="0"/>
              <a:buNone/>
            </a:pP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三诊</a:t>
            </a:r>
            <a:r>
              <a:rPr lang="zh-CN" altLang="en-US" sz="2400" b="1" smtClean="0">
                <a:latin typeface="宋体" charset="-122"/>
                <a:ea typeface="楷体"/>
                <a:cs typeface="楷体"/>
              </a:rPr>
              <a:t>： （</a:t>
            </a:r>
            <a:r>
              <a:rPr lang="en-US" altLang="zh-CN" sz="2400" b="1" smtClean="0">
                <a:latin typeface="宋体" charset="-122"/>
                <a:ea typeface="楷体"/>
                <a:cs typeface="楷体"/>
              </a:rPr>
              <a:t>2011</a:t>
            </a:r>
            <a:r>
              <a:rPr lang="zh-CN" altLang="en-US" sz="2400" b="1" smtClean="0">
                <a:latin typeface="宋体" charset="-122"/>
                <a:ea typeface="楷体"/>
                <a:cs typeface="楷体"/>
              </a:rPr>
              <a:t>年</a:t>
            </a:r>
            <a:r>
              <a:rPr lang="en-US" altLang="zh-CN" sz="2400" b="1" smtClean="0">
                <a:latin typeface="宋体" charset="-122"/>
                <a:ea typeface="楷体"/>
                <a:cs typeface="楷体"/>
              </a:rPr>
              <a:t>3</a:t>
            </a:r>
            <a:r>
              <a:rPr lang="zh-CN" altLang="en-US" sz="2400" b="1" smtClean="0">
                <a:latin typeface="宋体" charset="-122"/>
                <a:ea typeface="楷体"/>
                <a:cs typeface="楷体"/>
              </a:rPr>
              <a:t>月</a:t>
            </a:r>
            <a:r>
              <a:rPr lang="en-US" altLang="zh-CN" sz="2400" b="1" smtClean="0">
                <a:latin typeface="宋体" charset="-122"/>
                <a:ea typeface="楷体"/>
                <a:cs typeface="楷体"/>
              </a:rPr>
              <a:t>25</a:t>
            </a:r>
            <a:r>
              <a:rPr lang="zh-CN" altLang="en-US" sz="2400" b="1" smtClean="0">
                <a:latin typeface="宋体" charset="-122"/>
                <a:ea typeface="楷体"/>
                <a:cs typeface="楷体"/>
              </a:rPr>
              <a:t>日）患者诉</a:t>
            </a:r>
            <a:r>
              <a:rPr lang="en-US" altLang="zh-CN" sz="2400" b="1" smtClean="0">
                <a:latin typeface="宋体" charset="-122"/>
                <a:ea typeface="楷体"/>
                <a:cs typeface="楷体"/>
              </a:rPr>
              <a:t>3</a:t>
            </a:r>
            <a:r>
              <a:rPr lang="zh-CN" altLang="en-US" sz="2400" b="1" smtClean="0">
                <a:latin typeface="宋体" charset="-122"/>
                <a:ea typeface="楷体"/>
                <a:cs typeface="楷体"/>
              </a:rPr>
              <a:t>月</a:t>
            </a:r>
            <a:r>
              <a:rPr lang="en-US" altLang="zh-CN" sz="2400" b="1" smtClean="0">
                <a:latin typeface="宋体" charset="-122"/>
                <a:ea typeface="楷体"/>
                <a:cs typeface="楷体"/>
              </a:rPr>
              <a:t>18</a:t>
            </a:r>
            <a:r>
              <a:rPr lang="zh-CN" altLang="en-US" sz="2400" b="1" smtClean="0">
                <a:latin typeface="宋体" charset="-122"/>
                <a:ea typeface="楷体"/>
                <a:cs typeface="楷体"/>
              </a:rPr>
              <a:t>日月经来潮，经量稍有增多，无小腹痛、乳胀，苔薄白，脉滑。现月经干净</a:t>
            </a:r>
            <a:r>
              <a:rPr lang="en-US" altLang="zh-CN" sz="2400" b="1" smtClean="0">
                <a:latin typeface="宋体" charset="-122"/>
                <a:ea typeface="楷体"/>
                <a:cs typeface="楷体"/>
              </a:rPr>
              <a:t>3</a:t>
            </a:r>
            <a:r>
              <a:rPr lang="zh-CN" altLang="en-US" sz="2400" b="1" smtClean="0">
                <a:latin typeface="宋体" charset="-122"/>
                <a:ea typeface="楷体"/>
                <a:cs typeface="楷体"/>
              </a:rPr>
              <a:t>天，头晕、疲劳无力好转，白带一般，质较粘稠，大便尚调，小便可，舌淡红，苔白，脉弦滑。治以益气健脾，燥湿化痰。以</a:t>
            </a:r>
            <a:r>
              <a:rPr lang="zh-CN" altLang="en-US" sz="2400" b="1" smtClean="0">
                <a:solidFill>
                  <a:srgbClr val="800080"/>
                </a:solidFill>
                <a:latin typeface="宋体" charset="-122"/>
                <a:ea typeface="楷体"/>
                <a:cs typeface="楷体"/>
              </a:rPr>
              <a:t>补中益气汤合苍附导痰汤加减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黄芪</a:t>
            </a:r>
            <a:r>
              <a:rPr lang="en-US" altLang="zh-CN" sz="2400" b="1" smtClean="0">
                <a:latin typeface="宋体" charset="-122"/>
                <a:ea typeface="楷体"/>
                <a:cs typeface="楷体"/>
              </a:rPr>
              <a:t>15g    </a:t>
            </a:r>
            <a:r>
              <a:rPr lang="zh-CN" altLang="en-US" sz="2400" b="1" smtClean="0">
                <a:latin typeface="宋体" charset="-122"/>
                <a:ea typeface="楷体"/>
                <a:cs typeface="楷体"/>
              </a:rPr>
              <a:t>明党参</a:t>
            </a:r>
            <a:r>
              <a:rPr lang="en-US" altLang="zh-CN" sz="2400" b="1" smtClean="0">
                <a:latin typeface="宋体" charset="-122"/>
                <a:ea typeface="楷体"/>
                <a:cs typeface="楷体"/>
              </a:rPr>
              <a:t>15g   </a:t>
            </a:r>
            <a:r>
              <a:rPr lang="zh-CN" altLang="en-US" sz="2400" b="1" smtClean="0">
                <a:latin typeface="宋体" charset="-122"/>
                <a:ea typeface="楷体"/>
                <a:cs typeface="楷体"/>
              </a:rPr>
              <a:t>白术</a:t>
            </a:r>
            <a:r>
              <a:rPr lang="en-US" altLang="zh-CN" sz="2400" b="1" smtClean="0">
                <a:latin typeface="宋体" charset="-122"/>
                <a:ea typeface="楷体"/>
                <a:cs typeface="楷体"/>
              </a:rPr>
              <a:t>15g   </a:t>
            </a:r>
            <a:r>
              <a:rPr lang="zh-CN" altLang="en-US" sz="2400" b="1" smtClean="0">
                <a:latin typeface="宋体" charset="-122"/>
                <a:ea typeface="楷体"/>
                <a:cs typeface="楷体"/>
              </a:rPr>
              <a:t>茯苓</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苍术</a:t>
            </a:r>
            <a:r>
              <a:rPr lang="en-US" altLang="zh-CN" sz="2400" b="1" smtClean="0">
                <a:latin typeface="宋体" charset="-122"/>
                <a:ea typeface="楷体"/>
                <a:cs typeface="楷体"/>
              </a:rPr>
              <a:t>15g    </a:t>
            </a:r>
            <a:r>
              <a:rPr lang="zh-CN" altLang="en-US" sz="2400" b="1" smtClean="0">
                <a:latin typeface="宋体" charset="-122"/>
                <a:ea typeface="楷体"/>
                <a:cs typeface="楷体"/>
              </a:rPr>
              <a:t>香附</a:t>
            </a:r>
            <a:r>
              <a:rPr lang="en-US" altLang="zh-CN" sz="2400" b="1" smtClean="0">
                <a:latin typeface="宋体" charset="-122"/>
                <a:ea typeface="楷体"/>
                <a:cs typeface="楷体"/>
              </a:rPr>
              <a:t>10g     </a:t>
            </a:r>
            <a:r>
              <a:rPr lang="zh-CN" altLang="en-US" sz="2400" b="1" smtClean="0">
                <a:latin typeface="宋体" charset="-122"/>
                <a:ea typeface="楷体"/>
                <a:cs typeface="楷体"/>
              </a:rPr>
              <a:t>半夏</a:t>
            </a:r>
            <a:r>
              <a:rPr lang="en-US" altLang="zh-CN" sz="2400" b="1" smtClean="0">
                <a:latin typeface="宋体" charset="-122"/>
                <a:ea typeface="楷体"/>
                <a:cs typeface="楷体"/>
              </a:rPr>
              <a:t>10g   </a:t>
            </a:r>
            <a:r>
              <a:rPr lang="zh-CN" altLang="en-US" sz="2400" b="1" smtClean="0">
                <a:latin typeface="宋体" charset="-122"/>
                <a:ea typeface="楷体"/>
                <a:cs typeface="楷体"/>
              </a:rPr>
              <a:t>陈皮</a:t>
            </a:r>
            <a:r>
              <a:rPr lang="en-US" altLang="zh-CN" sz="2400" b="1" smtClean="0">
                <a:latin typeface="宋体" charset="-122"/>
                <a:ea typeface="楷体"/>
                <a:cs typeface="楷体"/>
              </a:rPr>
              <a:t>10g  </a:t>
            </a:r>
            <a:r>
              <a:rPr lang="zh-CN" altLang="en-US" sz="2400" b="1" smtClean="0">
                <a:latin typeface="宋体" charset="-122"/>
                <a:ea typeface="楷体"/>
                <a:cs typeface="楷体"/>
              </a:rPr>
              <a:t>竹茹</a:t>
            </a:r>
            <a:r>
              <a:rPr lang="en-US" altLang="zh-CN" sz="2400" b="1" smtClean="0">
                <a:latin typeface="宋体" charset="-122"/>
                <a:ea typeface="楷体"/>
                <a:cs typeface="楷体"/>
              </a:rPr>
              <a:t>15g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胆南星</a:t>
            </a:r>
            <a:r>
              <a:rPr lang="en-US" altLang="zh-CN" sz="2400" b="1" smtClean="0">
                <a:latin typeface="宋体" charset="-122"/>
                <a:ea typeface="楷体"/>
                <a:cs typeface="楷体"/>
              </a:rPr>
              <a:t>10g  </a:t>
            </a:r>
            <a:r>
              <a:rPr lang="zh-CN" altLang="en-US" sz="2400" b="1" smtClean="0">
                <a:latin typeface="宋体" charset="-122"/>
                <a:ea typeface="楷体"/>
                <a:cs typeface="楷体"/>
              </a:rPr>
              <a:t>车前子</a:t>
            </a:r>
            <a:r>
              <a:rPr lang="en-US" altLang="zh-CN" sz="2400" b="1" smtClean="0">
                <a:latin typeface="宋体" charset="-122"/>
                <a:ea typeface="楷体"/>
                <a:cs typeface="楷体"/>
              </a:rPr>
              <a:t>15g   </a:t>
            </a:r>
            <a:r>
              <a:rPr lang="zh-CN" altLang="en-US" sz="2400" b="1" smtClean="0">
                <a:latin typeface="宋体" charset="-122"/>
                <a:ea typeface="楷体"/>
                <a:cs typeface="楷体"/>
              </a:rPr>
              <a:t>泽泻</a:t>
            </a:r>
            <a:r>
              <a:rPr lang="en-US" altLang="zh-CN" sz="2400" b="1" smtClean="0">
                <a:latin typeface="宋体" charset="-122"/>
                <a:ea typeface="楷体"/>
                <a:cs typeface="楷体"/>
              </a:rPr>
              <a:t>10g   </a:t>
            </a:r>
            <a:r>
              <a:rPr lang="zh-CN" altLang="en-US" sz="2400" b="1" smtClean="0">
                <a:latin typeface="宋体" charset="-122"/>
                <a:ea typeface="楷体"/>
                <a:cs typeface="楷体"/>
              </a:rPr>
              <a:t>甘草</a:t>
            </a:r>
            <a:r>
              <a:rPr lang="en-US" altLang="zh-CN" sz="2400" b="1" smtClean="0">
                <a:latin typeface="宋体" charset="-122"/>
                <a:ea typeface="楷体"/>
                <a:cs typeface="楷体"/>
              </a:rPr>
              <a:t>5g  </a:t>
            </a:r>
            <a:endParaRPr lang="zh-CN" altLang="en-US" sz="2400" b="1" smtClean="0">
              <a:latin typeface="宋体" charset="-122"/>
              <a:ea typeface="楷体"/>
              <a:cs typeface="楷体"/>
            </a:endParaRPr>
          </a:p>
          <a:p>
            <a:pPr eaLnBrk="1" hangingPunct="1">
              <a:lnSpc>
                <a:spcPct val="80000"/>
              </a:lnSpc>
              <a:buFont typeface="Georgia" pitchFamily="18" charset="0"/>
              <a:buNone/>
            </a:pPr>
            <a:r>
              <a:rPr lang="en-US" altLang="zh-CN" sz="2400" b="1" smtClean="0">
                <a:latin typeface="宋体" charset="-122"/>
                <a:ea typeface="楷体"/>
                <a:cs typeface="楷体"/>
              </a:rPr>
              <a:t>    10</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pPr>
            <a:endParaRPr lang="zh-CN" altLang="en-US" sz="2200"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内容占位符 2"/>
          <p:cNvSpPr>
            <a:spLocks noGrp="1"/>
          </p:cNvSpPr>
          <p:nvPr>
            <p:ph idx="1"/>
          </p:nvPr>
        </p:nvSpPr>
        <p:spPr>
          <a:xfrm>
            <a:off x="214313" y="500063"/>
            <a:ext cx="8715375" cy="6215062"/>
          </a:xfrm>
        </p:spPr>
        <p:txBody>
          <a:bodyPr/>
          <a:lstStyle/>
          <a:p>
            <a:pPr eaLnBrk="1" hangingPunct="1">
              <a:lnSpc>
                <a:spcPct val="80000"/>
              </a:lnSpc>
              <a:buFont typeface="Georgia" pitchFamily="18" charset="0"/>
              <a:buNone/>
            </a:pPr>
            <a:r>
              <a:rPr lang="zh-CN" altLang="en-US" sz="2400" smtClean="0">
                <a:latin typeface="宋体" charset="-122"/>
                <a:ea typeface="楷体"/>
                <a:cs typeface="楷体"/>
              </a:rPr>
              <a:t>    </a:t>
            </a:r>
            <a:r>
              <a:rPr lang="zh-CN" altLang="en-US" sz="2400" b="1" smtClean="0">
                <a:solidFill>
                  <a:srgbClr val="800080"/>
                </a:solidFill>
                <a:latin typeface="宋体" charset="-122"/>
                <a:ea typeface="楷体"/>
                <a:cs typeface="楷体"/>
              </a:rPr>
              <a:t>四诊</a:t>
            </a:r>
            <a:r>
              <a:rPr lang="zh-CN" altLang="en-US" sz="2400" b="1" smtClean="0">
                <a:latin typeface="宋体" charset="-122"/>
                <a:ea typeface="楷体"/>
                <a:cs typeface="楷体"/>
              </a:rPr>
              <a:t>：（</a:t>
            </a:r>
            <a:r>
              <a:rPr lang="en-US" altLang="zh-CN" sz="2400" b="1" smtClean="0">
                <a:latin typeface="宋体" charset="-122"/>
                <a:ea typeface="楷体"/>
                <a:cs typeface="楷体"/>
              </a:rPr>
              <a:t>2011</a:t>
            </a:r>
            <a:r>
              <a:rPr lang="zh-CN" altLang="en-US" sz="2400" b="1" smtClean="0">
                <a:latin typeface="宋体" charset="-122"/>
                <a:ea typeface="楷体"/>
                <a:cs typeface="楷体"/>
              </a:rPr>
              <a:t>年</a:t>
            </a:r>
            <a:r>
              <a:rPr lang="en-US" altLang="zh-CN" sz="2400" b="1" smtClean="0">
                <a:latin typeface="宋体" charset="-122"/>
                <a:ea typeface="楷体"/>
                <a:cs typeface="楷体"/>
              </a:rPr>
              <a:t>4</a:t>
            </a:r>
            <a:r>
              <a:rPr lang="zh-CN" altLang="en-US" sz="2400" b="1" smtClean="0">
                <a:latin typeface="宋体" charset="-122"/>
                <a:ea typeface="楷体"/>
                <a:cs typeface="楷体"/>
              </a:rPr>
              <a:t>月</a:t>
            </a:r>
            <a:r>
              <a:rPr lang="en-US" altLang="zh-CN" sz="2400" b="1" smtClean="0">
                <a:latin typeface="宋体" charset="-122"/>
                <a:ea typeface="楷体"/>
                <a:cs typeface="楷体"/>
              </a:rPr>
              <a:t>05</a:t>
            </a:r>
            <a:r>
              <a:rPr lang="zh-CN" altLang="en-US" sz="2400" b="1" smtClean="0">
                <a:latin typeface="宋体" charset="-122"/>
                <a:ea typeface="楷体"/>
                <a:cs typeface="楷体"/>
              </a:rPr>
              <a:t>日）患者诉服上药后头晕明显减轻，疲劳无力好转，全身轻松感，白带较前减少，质较稀，大便调，小便正常，舌淡红，苔白，脉弦滑。治以益气健脾，活血通络促卵泡排出。</a:t>
            </a:r>
            <a:r>
              <a:rPr lang="zh-CN" altLang="en-US" sz="2400" b="1" smtClean="0">
                <a:solidFill>
                  <a:srgbClr val="800080"/>
                </a:solidFill>
                <a:latin typeface="宋体" charset="-122"/>
                <a:ea typeface="楷体"/>
                <a:cs typeface="楷体"/>
              </a:rPr>
              <a:t>以补中益气汤合四物汤加减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黄芪</a:t>
            </a:r>
            <a:r>
              <a:rPr lang="en-US" altLang="zh-CN" sz="2400" b="1" smtClean="0">
                <a:latin typeface="宋体" charset="-122"/>
                <a:ea typeface="楷体"/>
                <a:cs typeface="楷体"/>
              </a:rPr>
              <a:t>15g    </a:t>
            </a:r>
            <a:r>
              <a:rPr lang="zh-CN" altLang="en-US" sz="2400" b="1" smtClean="0">
                <a:latin typeface="宋体" charset="-122"/>
                <a:ea typeface="楷体"/>
                <a:cs typeface="楷体"/>
              </a:rPr>
              <a:t>明党参</a:t>
            </a:r>
            <a:r>
              <a:rPr lang="en-US" altLang="zh-CN" sz="2400" b="1" smtClean="0">
                <a:latin typeface="宋体" charset="-122"/>
                <a:ea typeface="楷体"/>
                <a:cs typeface="楷体"/>
              </a:rPr>
              <a:t>15g  </a:t>
            </a:r>
            <a:r>
              <a:rPr lang="zh-CN" altLang="en-US" sz="2400" b="1" smtClean="0">
                <a:latin typeface="宋体" charset="-122"/>
                <a:ea typeface="楷体"/>
                <a:cs typeface="楷体"/>
              </a:rPr>
              <a:t>白术</a:t>
            </a:r>
            <a:r>
              <a:rPr lang="en-US" altLang="zh-CN" sz="2400" b="1" smtClean="0">
                <a:latin typeface="宋体" charset="-122"/>
                <a:ea typeface="楷体"/>
                <a:cs typeface="楷体"/>
              </a:rPr>
              <a:t>15g   </a:t>
            </a:r>
            <a:r>
              <a:rPr lang="zh-CN" altLang="en-US" sz="2400" b="1" smtClean="0">
                <a:latin typeface="宋体" charset="-122"/>
                <a:ea typeface="楷体"/>
                <a:cs typeface="楷体"/>
              </a:rPr>
              <a:t>茯苓</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苍术</a:t>
            </a:r>
            <a:r>
              <a:rPr lang="en-US" altLang="zh-CN" sz="2400" b="1" smtClean="0">
                <a:latin typeface="宋体" charset="-122"/>
                <a:ea typeface="楷体"/>
                <a:cs typeface="楷体"/>
              </a:rPr>
              <a:t>15g    </a:t>
            </a:r>
            <a:r>
              <a:rPr lang="zh-CN" altLang="en-US" sz="2400" b="1" smtClean="0">
                <a:latin typeface="宋体" charset="-122"/>
                <a:ea typeface="楷体"/>
                <a:cs typeface="楷体"/>
              </a:rPr>
              <a:t>香附</a:t>
            </a:r>
            <a:r>
              <a:rPr lang="en-US" altLang="zh-CN" sz="2400" b="1" smtClean="0">
                <a:latin typeface="宋体" charset="-122"/>
                <a:ea typeface="楷体"/>
                <a:cs typeface="楷体"/>
              </a:rPr>
              <a:t>10g    </a:t>
            </a:r>
            <a:r>
              <a:rPr lang="zh-CN" altLang="en-US" sz="2400" b="1" smtClean="0">
                <a:latin typeface="宋体" charset="-122"/>
                <a:ea typeface="楷体"/>
                <a:cs typeface="楷体"/>
              </a:rPr>
              <a:t>半夏</a:t>
            </a:r>
            <a:r>
              <a:rPr lang="en-US" altLang="zh-CN" sz="2400" b="1" smtClean="0">
                <a:latin typeface="宋体" charset="-122"/>
                <a:ea typeface="楷体"/>
                <a:cs typeface="楷体"/>
              </a:rPr>
              <a:t>10g   </a:t>
            </a:r>
            <a:r>
              <a:rPr lang="zh-CN" altLang="en-US" sz="2400" b="1" smtClean="0">
                <a:latin typeface="宋体" charset="-122"/>
                <a:ea typeface="楷体"/>
                <a:cs typeface="楷体"/>
              </a:rPr>
              <a:t>陈皮</a:t>
            </a:r>
            <a:r>
              <a:rPr lang="en-US" altLang="zh-CN" sz="2400" b="1" smtClean="0">
                <a:latin typeface="宋体" charset="-122"/>
                <a:ea typeface="楷体"/>
                <a:cs typeface="楷体"/>
              </a:rPr>
              <a:t>10g  </a:t>
            </a:r>
            <a:r>
              <a:rPr lang="zh-CN" altLang="en-US" sz="2400" b="1" smtClean="0">
                <a:latin typeface="宋体" charset="-122"/>
                <a:ea typeface="楷体"/>
                <a:cs typeface="楷体"/>
              </a:rPr>
              <a:t>竹茹</a:t>
            </a:r>
            <a:r>
              <a:rPr lang="en-US" altLang="zh-CN" sz="2400" b="1" smtClean="0">
                <a:latin typeface="宋体" charset="-122"/>
                <a:ea typeface="楷体"/>
                <a:cs typeface="楷体"/>
              </a:rPr>
              <a:t>15g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胆南星</a:t>
            </a:r>
            <a:r>
              <a:rPr lang="en-US" altLang="zh-CN" sz="2400" b="1" smtClean="0">
                <a:latin typeface="宋体" charset="-122"/>
                <a:ea typeface="楷体"/>
                <a:cs typeface="楷体"/>
              </a:rPr>
              <a:t>10g  </a:t>
            </a:r>
            <a:r>
              <a:rPr lang="zh-CN" altLang="en-US" sz="2400" b="1" smtClean="0">
                <a:latin typeface="宋体" charset="-122"/>
                <a:ea typeface="楷体"/>
                <a:cs typeface="楷体"/>
              </a:rPr>
              <a:t>车前子</a:t>
            </a:r>
            <a:r>
              <a:rPr lang="en-US" altLang="zh-CN" sz="2400" b="1" smtClean="0">
                <a:latin typeface="宋体" charset="-122"/>
                <a:ea typeface="楷体"/>
                <a:cs typeface="楷体"/>
              </a:rPr>
              <a:t>15g  </a:t>
            </a:r>
            <a:r>
              <a:rPr lang="zh-CN" altLang="en-US" sz="2400" b="1" smtClean="0">
                <a:latin typeface="宋体" charset="-122"/>
                <a:ea typeface="楷体"/>
                <a:cs typeface="楷体"/>
              </a:rPr>
              <a:t>泽泻</a:t>
            </a:r>
            <a:r>
              <a:rPr lang="en-US" altLang="zh-CN" sz="2400" b="1" smtClean="0">
                <a:latin typeface="宋体" charset="-122"/>
                <a:ea typeface="楷体"/>
                <a:cs typeface="楷体"/>
              </a:rPr>
              <a:t>10g   </a:t>
            </a:r>
            <a:r>
              <a:rPr lang="zh-CN" altLang="en-US" sz="2400" b="1" smtClean="0">
                <a:latin typeface="宋体" charset="-122"/>
                <a:ea typeface="楷体"/>
                <a:cs typeface="楷体"/>
              </a:rPr>
              <a:t>当归</a:t>
            </a:r>
            <a:r>
              <a:rPr lang="en-US" altLang="zh-CN" sz="2400" b="1" smtClean="0">
                <a:latin typeface="宋体" charset="-122"/>
                <a:ea typeface="楷体"/>
                <a:cs typeface="楷体"/>
              </a:rPr>
              <a:t>12g  </a:t>
            </a:r>
            <a:r>
              <a:rPr lang="zh-CN" altLang="en-US" sz="2400" b="1" smtClean="0">
                <a:latin typeface="宋体" charset="-122"/>
                <a:ea typeface="楷体"/>
                <a:cs typeface="楷体"/>
              </a:rPr>
              <a:t>川芎</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丹参</a:t>
            </a:r>
            <a:r>
              <a:rPr lang="en-US" altLang="zh-CN" sz="2400" b="1" smtClean="0">
                <a:latin typeface="宋体" charset="-122"/>
                <a:ea typeface="楷体"/>
                <a:cs typeface="楷体"/>
              </a:rPr>
              <a:t>20g    </a:t>
            </a:r>
            <a:r>
              <a:rPr lang="zh-CN" altLang="en-US" sz="2400" b="1" smtClean="0">
                <a:latin typeface="宋体" charset="-122"/>
                <a:ea typeface="楷体"/>
                <a:cs typeface="楷体"/>
              </a:rPr>
              <a:t>甘草</a:t>
            </a:r>
            <a:r>
              <a:rPr lang="en-US" altLang="zh-CN" sz="2400" b="1" smtClean="0">
                <a:latin typeface="宋体" charset="-122"/>
                <a:ea typeface="楷体"/>
                <a:cs typeface="楷体"/>
              </a:rPr>
              <a:t>5g  </a:t>
            </a:r>
            <a:endParaRPr lang="zh-CN" altLang="en-US" sz="2400" b="1" smtClean="0">
              <a:latin typeface="宋体" charset="-122"/>
              <a:ea typeface="楷体"/>
              <a:cs typeface="楷体"/>
            </a:endParaRPr>
          </a:p>
          <a:p>
            <a:pPr eaLnBrk="1" hangingPunct="1">
              <a:lnSpc>
                <a:spcPct val="80000"/>
              </a:lnSpc>
              <a:buFont typeface="Georgia" pitchFamily="18" charset="0"/>
              <a:buNone/>
            </a:pPr>
            <a:r>
              <a:rPr lang="en-US" altLang="zh-CN" sz="2400" b="1" smtClean="0">
                <a:latin typeface="宋体" charset="-122"/>
                <a:ea typeface="楷体"/>
                <a:cs typeface="楷体"/>
              </a:rPr>
              <a:t>    7</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五诊</a:t>
            </a:r>
            <a:r>
              <a:rPr lang="zh-CN" altLang="en-US" sz="2400" b="1" smtClean="0">
                <a:latin typeface="宋体" charset="-122"/>
                <a:ea typeface="楷体"/>
                <a:cs typeface="楷体"/>
              </a:rPr>
              <a:t>：（</a:t>
            </a:r>
            <a:r>
              <a:rPr lang="en-US" altLang="zh-CN" sz="2400" b="1" smtClean="0">
                <a:latin typeface="宋体" charset="-122"/>
                <a:ea typeface="楷体"/>
                <a:cs typeface="楷体"/>
              </a:rPr>
              <a:t>2011</a:t>
            </a:r>
            <a:r>
              <a:rPr lang="zh-CN" altLang="en-US" sz="2400" b="1" smtClean="0">
                <a:latin typeface="宋体" charset="-122"/>
                <a:ea typeface="楷体"/>
                <a:cs typeface="楷体"/>
              </a:rPr>
              <a:t>年</a:t>
            </a:r>
            <a:r>
              <a:rPr lang="en-US" altLang="zh-CN" sz="2400" b="1" smtClean="0">
                <a:latin typeface="宋体" charset="-122"/>
                <a:ea typeface="楷体"/>
                <a:cs typeface="楷体"/>
              </a:rPr>
              <a:t>4</a:t>
            </a:r>
            <a:r>
              <a:rPr lang="zh-CN" altLang="en-US" sz="2400" b="1" smtClean="0">
                <a:latin typeface="宋体" charset="-122"/>
                <a:ea typeface="楷体"/>
                <a:cs typeface="楷体"/>
              </a:rPr>
              <a:t>月</a:t>
            </a:r>
            <a:r>
              <a:rPr lang="en-US" altLang="zh-CN" sz="2400" b="1" smtClean="0">
                <a:latin typeface="宋体" charset="-122"/>
                <a:ea typeface="楷体"/>
                <a:cs typeface="楷体"/>
              </a:rPr>
              <a:t>12</a:t>
            </a:r>
            <a:r>
              <a:rPr lang="zh-CN" altLang="en-US" sz="2400" b="1" smtClean="0">
                <a:latin typeface="宋体" charset="-122"/>
                <a:ea typeface="楷体"/>
                <a:cs typeface="楷体"/>
              </a:rPr>
              <a:t>日）患者诉体重减轻约</a:t>
            </a:r>
            <a:r>
              <a:rPr lang="en-US" altLang="zh-CN" sz="2400" b="1" smtClean="0">
                <a:latin typeface="宋体" charset="-122"/>
                <a:ea typeface="楷体"/>
                <a:cs typeface="楷体"/>
              </a:rPr>
              <a:t>2kg</a:t>
            </a:r>
            <a:r>
              <a:rPr lang="zh-CN" altLang="en-US" sz="2400" b="1" smtClean="0">
                <a:latin typeface="宋体" charset="-122"/>
                <a:ea typeface="楷体"/>
                <a:cs typeface="楷体"/>
              </a:rPr>
              <a:t>，面部痤疮好转，多毛，口干好转，头晕、疲劳无力明显好转，白带量较前减少，质不粘稠，大小便调，舌淡红，苔薄白，脉弦。考虑患者经前期，治以益气健脾，活血调经为主。</a:t>
            </a:r>
            <a:r>
              <a:rPr lang="zh-CN" altLang="en-US" sz="2400" b="1" smtClean="0">
                <a:solidFill>
                  <a:srgbClr val="800080"/>
                </a:solidFill>
                <a:latin typeface="宋体" charset="-122"/>
                <a:ea typeface="楷体"/>
                <a:cs typeface="楷体"/>
              </a:rPr>
              <a:t>以补中益气汤合桃红四物汤加减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黄芪</a:t>
            </a:r>
            <a:r>
              <a:rPr lang="en-US" altLang="zh-CN" sz="2400" b="1" smtClean="0">
                <a:latin typeface="宋体" charset="-122"/>
                <a:ea typeface="楷体"/>
                <a:cs typeface="楷体"/>
              </a:rPr>
              <a:t>15g   </a:t>
            </a:r>
            <a:r>
              <a:rPr lang="zh-CN" altLang="en-US" sz="2400" b="1" smtClean="0">
                <a:latin typeface="宋体" charset="-122"/>
                <a:ea typeface="楷体"/>
                <a:cs typeface="楷体"/>
              </a:rPr>
              <a:t>明党参</a:t>
            </a:r>
            <a:r>
              <a:rPr lang="en-US" altLang="zh-CN" sz="2400" b="1" smtClean="0">
                <a:latin typeface="宋体" charset="-122"/>
                <a:ea typeface="楷体"/>
                <a:cs typeface="楷体"/>
              </a:rPr>
              <a:t>15g   </a:t>
            </a:r>
            <a:r>
              <a:rPr lang="zh-CN" altLang="en-US" sz="2400" b="1" smtClean="0">
                <a:latin typeface="宋体" charset="-122"/>
                <a:ea typeface="楷体"/>
                <a:cs typeface="楷体"/>
              </a:rPr>
              <a:t>白术</a:t>
            </a:r>
            <a:r>
              <a:rPr lang="en-US" altLang="zh-CN" sz="2400" b="1" smtClean="0">
                <a:latin typeface="宋体" charset="-122"/>
                <a:ea typeface="楷体"/>
                <a:cs typeface="楷体"/>
              </a:rPr>
              <a:t>10g   </a:t>
            </a:r>
            <a:r>
              <a:rPr lang="zh-CN" altLang="en-US" sz="2400" b="1" smtClean="0">
                <a:latin typeface="宋体" charset="-122"/>
                <a:ea typeface="楷体"/>
                <a:cs typeface="楷体"/>
              </a:rPr>
              <a:t>赤芍</a:t>
            </a:r>
            <a:r>
              <a:rPr lang="en-US" altLang="zh-CN" sz="2400" b="1" smtClean="0">
                <a:latin typeface="宋体" charset="-122"/>
                <a:ea typeface="楷体"/>
                <a:cs typeface="楷体"/>
              </a:rPr>
              <a:t>10g    </a:t>
            </a:r>
            <a:r>
              <a:rPr lang="zh-CN" altLang="en-US" sz="2400" b="1" smtClean="0">
                <a:latin typeface="宋体" charset="-122"/>
                <a:ea typeface="楷体"/>
                <a:cs typeface="楷体"/>
              </a:rPr>
              <a:t>当归</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川芎</a:t>
            </a:r>
            <a:r>
              <a:rPr lang="en-US" altLang="zh-CN" sz="2400" b="1" smtClean="0">
                <a:latin typeface="宋体" charset="-122"/>
                <a:ea typeface="楷体"/>
                <a:cs typeface="楷体"/>
              </a:rPr>
              <a:t>10g   </a:t>
            </a:r>
            <a:r>
              <a:rPr lang="zh-CN" altLang="en-US" sz="2400" b="1" smtClean="0">
                <a:latin typeface="宋体" charset="-122"/>
                <a:ea typeface="楷体"/>
                <a:cs typeface="楷体"/>
              </a:rPr>
              <a:t>苍术</a:t>
            </a:r>
            <a:r>
              <a:rPr lang="en-US" altLang="zh-CN" sz="2400" b="1" smtClean="0">
                <a:latin typeface="宋体" charset="-122"/>
                <a:ea typeface="楷体"/>
                <a:cs typeface="楷体"/>
              </a:rPr>
              <a:t>10g     </a:t>
            </a:r>
            <a:r>
              <a:rPr lang="zh-CN" altLang="en-US" sz="2400" b="1" smtClean="0">
                <a:latin typeface="宋体" charset="-122"/>
                <a:ea typeface="楷体"/>
                <a:cs typeface="楷体"/>
              </a:rPr>
              <a:t>香附</a:t>
            </a:r>
            <a:r>
              <a:rPr lang="en-US" altLang="zh-CN" sz="2400" b="1" smtClean="0">
                <a:latin typeface="宋体" charset="-122"/>
                <a:ea typeface="楷体"/>
                <a:cs typeface="楷体"/>
              </a:rPr>
              <a:t>10g   </a:t>
            </a:r>
            <a:r>
              <a:rPr lang="zh-CN" altLang="en-US" sz="2400" b="1" smtClean="0">
                <a:latin typeface="宋体" charset="-122"/>
                <a:ea typeface="楷体"/>
                <a:cs typeface="楷体"/>
              </a:rPr>
              <a:t>茯苓</a:t>
            </a:r>
            <a:r>
              <a:rPr lang="en-US" altLang="zh-CN" sz="2400" b="1" smtClean="0">
                <a:latin typeface="宋体" charset="-122"/>
                <a:ea typeface="楷体"/>
                <a:cs typeface="楷体"/>
              </a:rPr>
              <a:t>10g    </a:t>
            </a:r>
            <a:r>
              <a:rPr lang="zh-CN" altLang="en-US" sz="2400" b="1" smtClean="0">
                <a:latin typeface="宋体" charset="-122"/>
                <a:ea typeface="楷体"/>
                <a:cs typeface="楷体"/>
              </a:rPr>
              <a:t>半夏</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桃仁</a:t>
            </a:r>
            <a:r>
              <a:rPr lang="en-US" altLang="zh-CN" sz="2400" b="1" smtClean="0">
                <a:latin typeface="宋体" charset="-122"/>
                <a:ea typeface="楷体"/>
                <a:cs typeface="楷体"/>
              </a:rPr>
              <a:t>10g   </a:t>
            </a:r>
            <a:r>
              <a:rPr lang="zh-CN" altLang="en-US" sz="2400" b="1" smtClean="0">
                <a:latin typeface="宋体" charset="-122"/>
                <a:ea typeface="楷体"/>
                <a:cs typeface="楷体"/>
              </a:rPr>
              <a:t>红花</a:t>
            </a:r>
            <a:r>
              <a:rPr lang="en-US" altLang="zh-CN" sz="2400" b="1" smtClean="0">
                <a:latin typeface="宋体" charset="-122"/>
                <a:ea typeface="楷体"/>
                <a:cs typeface="楷体"/>
              </a:rPr>
              <a:t>10g     </a:t>
            </a:r>
            <a:r>
              <a:rPr lang="zh-CN" altLang="en-US" sz="2400" b="1" smtClean="0">
                <a:latin typeface="宋体" charset="-122"/>
                <a:ea typeface="楷体"/>
                <a:cs typeface="楷体"/>
              </a:rPr>
              <a:t>路路通</a:t>
            </a:r>
            <a:r>
              <a:rPr lang="en-US" altLang="zh-CN" sz="2400" b="1" smtClean="0">
                <a:latin typeface="宋体" charset="-122"/>
                <a:ea typeface="楷体"/>
                <a:cs typeface="楷体"/>
              </a:rPr>
              <a:t>10g </a:t>
            </a:r>
            <a:r>
              <a:rPr lang="zh-CN" altLang="en-US" sz="2400" b="1" smtClean="0">
                <a:latin typeface="宋体" charset="-122"/>
                <a:ea typeface="楷体"/>
                <a:cs typeface="楷体"/>
              </a:rPr>
              <a:t>怀牛膝</a:t>
            </a:r>
            <a:r>
              <a:rPr lang="en-US" altLang="zh-CN" sz="2400" b="1" smtClean="0">
                <a:latin typeface="宋体" charset="-122"/>
                <a:ea typeface="楷体"/>
                <a:cs typeface="楷体"/>
              </a:rPr>
              <a:t>10g  </a:t>
            </a:r>
            <a:r>
              <a:rPr lang="zh-CN" altLang="en-US" sz="2400" b="1" smtClean="0">
                <a:latin typeface="宋体" charset="-122"/>
                <a:ea typeface="楷体"/>
                <a:cs typeface="楷体"/>
              </a:rPr>
              <a:t>泽兰</a:t>
            </a:r>
            <a:r>
              <a:rPr lang="en-US" altLang="zh-CN" sz="2400" b="1" smtClean="0">
                <a:latin typeface="宋体" charset="-122"/>
                <a:ea typeface="楷体"/>
                <a:cs typeface="楷体"/>
              </a:rPr>
              <a:t>10g</a:t>
            </a: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泽泻</a:t>
            </a:r>
            <a:r>
              <a:rPr lang="en-US" altLang="zh-CN" sz="2400" b="1" smtClean="0">
                <a:latin typeface="宋体" charset="-122"/>
                <a:ea typeface="楷体"/>
                <a:cs typeface="楷体"/>
              </a:rPr>
              <a:t>10g   </a:t>
            </a:r>
            <a:r>
              <a:rPr lang="zh-CN" altLang="en-US" sz="2400" b="1" smtClean="0">
                <a:latin typeface="宋体" charset="-122"/>
                <a:ea typeface="楷体"/>
                <a:cs typeface="楷体"/>
              </a:rPr>
              <a:t>泽兰</a:t>
            </a:r>
            <a:r>
              <a:rPr lang="en-US" altLang="zh-CN" sz="2400" b="1" smtClean="0">
                <a:latin typeface="宋体" charset="-122"/>
                <a:ea typeface="楷体"/>
                <a:cs typeface="楷体"/>
              </a:rPr>
              <a:t>10g     </a:t>
            </a:r>
            <a:r>
              <a:rPr lang="zh-CN" altLang="en-US" sz="2400" b="1" smtClean="0">
                <a:latin typeface="宋体" charset="-122"/>
                <a:ea typeface="楷体"/>
                <a:cs typeface="楷体"/>
              </a:rPr>
              <a:t>丹参</a:t>
            </a:r>
            <a:r>
              <a:rPr lang="en-US" altLang="zh-CN" sz="2400" b="1" smtClean="0">
                <a:latin typeface="宋体" charset="-122"/>
                <a:ea typeface="楷体"/>
                <a:cs typeface="楷体"/>
              </a:rPr>
              <a:t>10g   </a:t>
            </a:r>
            <a:r>
              <a:rPr lang="zh-CN" altLang="en-US" sz="2400" b="1" smtClean="0">
                <a:latin typeface="宋体" charset="-122"/>
                <a:ea typeface="楷体"/>
                <a:cs typeface="楷体"/>
              </a:rPr>
              <a:t>车前子</a:t>
            </a:r>
            <a:r>
              <a:rPr lang="en-US" altLang="zh-CN" sz="2400" b="1" smtClean="0">
                <a:latin typeface="宋体" charset="-122"/>
                <a:ea typeface="楷体"/>
                <a:cs typeface="楷体"/>
              </a:rPr>
              <a:t>10g  </a:t>
            </a:r>
            <a:r>
              <a:rPr lang="zh-CN" altLang="en-US" sz="2400" b="1" smtClean="0">
                <a:latin typeface="宋体" charset="-122"/>
                <a:ea typeface="楷体"/>
                <a:cs typeface="楷体"/>
              </a:rPr>
              <a:t>甘草</a:t>
            </a:r>
            <a:r>
              <a:rPr lang="en-US" altLang="zh-CN" sz="2400" b="1" smtClean="0">
                <a:latin typeface="宋体" charset="-122"/>
                <a:ea typeface="楷体"/>
                <a:cs typeface="楷体"/>
              </a:rPr>
              <a:t>5g  </a:t>
            </a:r>
            <a:endParaRPr lang="zh-CN" altLang="en-US" sz="2400" b="1" smtClean="0">
              <a:latin typeface="宋体" charset="-122"/>
              <a:ea typeface="楷体"/>
              <a:cs typeface="楷体"/>
            </a:endParaRPr>
          </a:p>
          <a:p>
            <a:pPr eaLnBrk="1" hangingPunct="1">
              <a:lnSpc>
                <a:spcPct val="80000"/>
              </a:lnSpc>
              <a:buFont typeface="Georgia" pitchFamily="18" charset="0"/>
              <a:buNone/>
            </a:pPr>
            <a:r>
              <a:rPr lang="en-US" altLang="zh-CN" sz="2400" b="1" smtClean="0">
                <a:latin typeface="宋体" charset="-122"/>
                <a:ea typeface="楷体"/>
                <a:cs typeface="楷体"/>
              </a:rPr>
              <a:t>    7</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pPr>
            <a:endParaRPr lang="zh-CN" altLang="en-US" sz="24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内容占位符 2"/>
          <p:cNvSpPr>
            <a:spLocks noGrp="1"/>
          </p:cNvSpPr>
          <p:nvPr>
            <p:ph idx="1"/>
          </p:nvPr>
        </p:nvSpPr>
        <p:spPr>
          <a:xfrm>
            <a:off x="539750" y="785813"/>
            <a:ext cx="8261350" cy="4948237"/>
          </a:xfrm>
        </p:spPr>
        <p:txBody>
          <a:bodyPr/>
          <a:lstStyle/>
          <a:p>
            <a:pPr eaLnBrk="1" hangingPunct="1">
              <a:lnSpc>
                <a:spcPct val="80000"/>
              </a:lnSpc>
              <a:buFont typeface="Georgia" pitchFamily="18" charset="0"/>
              <a:buNone/>
            </a:pPr>
            <a:r>
              <a:rPr lang="zh-CN" altLang="en-US" sz="2600" b="1" smtClean="0">
                <a:solidFill>
                  <a:srgbClr val="800080"/>
                </a:solidFill>
                <a:latin typeface="宋体" charset="-122"/>
                <a:ea typeface="楷体"/>
                <a:cs typeface="楷体"/>
              </a:rPr>
              <a:t>    六诊</a:t>
            </a:r>
            <a:r>
              <a:rPr lang="zh-CN" altLang="en-US" sz="2600" b="1" smtClean="0">
                <a:latin typeface="宋体" charset="-122"/>
                <a:ea typeface="楷体"/>
                <a:cs typeface="楷体"/>
              </a:rPr>
              <a:t>：（</a:t>
            </a:r>
            <a:r>
              <a:rPr lang="en-US" altLang="zh-CN" sz="2600" b="1" smtClean="0">
                <a:latin typeface="宋体" charset="-122"/>
                <a:ea typeface="楷体"/>
                <a:cs typeface="楷体"/>
              </a:rPr>
              <a:t>2011</a:t>
            </a:r>
            <a:r>
              <a:rPr lang="zh-CN" altLang="en-US" sz="2600" b="1" smtClean="0">
                <a:latin typeface="宋体" charset="-122"/>
                <a:ea typeface="楷体"/>
                <a:cs typeface="楷体"/>
              </a:rPr>
              <a:t>年</a:t>
            </a:r>
            <a:r>
              <a:rPr lang="en-US" altLang="zh-CN" sz="2600" b="1" smtClean="0">
                <a:latin typeface="宋体" charset="-122"/>
                <a:ea typeface="楷体"/>
                <a:cs typeface="楷体"/>
              </a:rPr>
              <a:t>4</a:t>
            </a:r>
            <a:r>
              <a:rPr lang="zh-CN" altLang="en-US" sz="2600" b="1" smtClean="0">
                <a:latin typeface="宋体" charset="-122"/>
                <a:ea typeface="楷体"/>
                <a:cs typeface="楷体"/>
              </a:rPr>
              <a:t>月</a:t>
            </a:r>
            <a:r>
              <a:rPr lang="en-US" altLang="zh-CN" sz="2600" b="1" smtClean="0">
                <a:latin typeface="宋体" charset="-122"/>
                <a:ea typeface="楷体"/>
                <a:cs typeface="楷体"/>
              </a:rPr>
              <a:t>22</a:t>
            </a:r>
            <a:r>
              <a:rPr lang="zh-CN" altLang="en-US" sz="2600" b="1" smtClean="0">
                <a:latin typeface="宋体" charset="-122"/>
                <a:ea typeface="楷体"/>
                <a:cs typeface="楷体"/>
              </a:rPr>
              <a:t>日）月经来潮第</a:t>
            </a:r>
            <a:r>
              <a:rPr lang="en-US" altLang="zh-CN" sz="2600" b="1" smtClean="0">
                <a:latin typeface="宋体" charset="-122"/>
                <a:ea typeface="楷体"/>
                <a:cs typeface="楷体"/>
              </a:rPr>
              <a:t>2</a:t>
            </a:r>
            <a:r>
              <a:rPr lang="zh-CN" altLang="en-US" sz="2600" b="1" smtClean="0">
                <a:latin typeface="宋体" charset="-122"/>
                <a:ea typeface="楷体"/>
                <a:cs typeface="楷体"/>
              </a:rPr>
              <a:t>天，经量较前增多，色暗红，无明显血块，无小腹痛及乳胀，头晕乏力好转，无明显头晕，大便尚调，小便可，舌质淡红，苔薄白，脉滑。嘱咐患者月经干净后</a:t>
            </a:r>
            <a:r>
              <a:rPr lang="en-US" altLang="zh-CN" sz="2600" b="1" smtClean="0">
                <a:latin typeface="宋体" charset="-122"/>
                <a:ea typeface="楷体"/>
                <a:cs typeface="楷体"/>
              </a:rPr>
              <a:t>3</a:t>
            </a:r>
            <a:r>
              <a:rPr lang="zh-CN" altLang="en-US" sz="2600" b="1" smtClean="0">
                <a:latin typeface="宋体" charset="-122"/>
                <a:ea typeface="楷体"/>
                <a:cs typeface="楷体"/>
              </a:rPr>
              <a:t>天开始服药。按中药人工周期调理：经后以健脾补气促卵泡发育为主，经间期以健脾渗湿促卵泡成熟为主，经前期以健脾利湿化痰、促卵泡排出活血调经为主。并嘱患者加强体育锻炼，控制体重，继续服药</a:t>
            </a:r>
            <a:r>
              <a:rPr lang="en-US" altLang="zh-CN" sz="2600" b="1" smtClean="0">
                <a:latin typeface="宋体" charset="-122"/>
                <a:ea typeface="楷体"/>
                <a:cs typeface="楷体"/>
              </a:rPr>
              <a:t>2</a:t>
            </a:r>
            <a:r>
              <a:rPr lang="zh-CN" altLang="en-US" sz="2600" b="1" smtClean="0">
                <a:latin typeface="宋体" charset="-122"/>
                <a:ea typeface="楷体"/>
                <a:cs typeface="楷体"/>
              </a:rPr>
              <a:t>月，月经基本按时来潮，周期</a:t>
            </a:r>
            <a:r>
              <a:rPr lang="en-US" altLang="zh-CN" sz="2600" b="1" smtClean="0">
                <a:latin typeface="宋体" charset="-122"/>
                <a:ea typeface="楷体"/>
                <a:cs typeface="楷体"/>
              </a:rPr>
              <a:t>35-37</a:t>
            </a:r>
            <a:r>
              <a:rPr lang="zh-CN" altLang="en-US" sz="2600" b="1" smtClean="0">
                <a:latin typeface="宋体" charset="-122"/>
                <a:ea typeface="楷体"/>
                <a:cs typeface="楷体"/>
              </a:rPr>
              <a:t>天，基础体温测定见双向趋势。</a:t>
            </a:r>
          </a:p>
          <a:p>
            <a:pPr eaLnBrk="1" hangingPunct="1">
              <a:lnSpc>
                <a:spcPct val="80000"/>
              </a:lnSpc>
              <a:buFont typeface="Georgia" pitchFamily="18" charset="0"/>
              <a:buNone/>
            </a:pPr>
            <a:endParaRPr lang="zh-CN" altLang="en-US" sz="2600" b="1" smtClean="0">
              <a:latin typeface="宋体" charset="-122"/>
              <a:ea typeface="楷体"/>
              <a:cs typeface="楷体"/>
            </a:endParaRPr>
          </a:p>
          <a:p>
            <a:pPr eaLnBrk="1" hangingPunct="1">
              <a:lnSpc>
                <a:spcPct val="80000"/>
              </a:lnSpc>
              <a:buFont typeface="Georgia" pitchFamily="18" charset="0"/>
              <a:buNone/>
            </a:pPr>
            <a:r>
              <a:rPr lang="zh-CN" altLang="en-US" sz="2600" b="1" smtClean="0">
                <a:solidFill>
                  <a:srgbClr val="800080"/>
                </a:solidFill>
                <a:latin typeface="宋体" charset="-122"/>
                <a:ea typeface="楷体"/>
                <a:cs typeface="楷体"/>
              </a:rPr>
              <a:t>    七诊</a:t>
            </a:r>
            <a:r>
              <a:rPr lang="zh-CN" altLang="en-US" sz="2600" b="1" smtClean="0">
                <a:latin typeface="宋体" charset="-122"/>
                <a:ea typeface="楷体"/>
                <a:cs typeface="楷体"/>
              </a:rPr>
              <a:t>：（</a:t>
            </a:r>
            <a:r>
              <a:rPr lang="en-US" altLang="zh-CN" sz="2600" b="1" smtClean="0">
                <a:latin typeface="宋体" charset="-122"/>
                <a:ea typeface="楷体"/>
                <a:cs typeface="楷体"/>
              </a:rPr>
              <a:t>2011</a:t>
            </a:r>
            <a:r>
              <a:rPr lang="zh-CN" altLang="en-US" sz="2600" b="1" smtClean="0">
                <a:latin typeface="宋体" charset="-122"/>
                <a:ea typeface="楷体"/>
                <a:cs typeface="楷体"/>
              </a:rPr>
              <a:t>年</a:t>
            </a:r>
            <a:r>
              <a:rPr lang="en-US" altLang="zh-CN" sz="2600" b="1" smtClean="0">
                <a:latin typeface="宋体" charset="-122"/>
                <a:ea typeface="楷体"/>
                <a:cs typeface="楷体"/>
              </a:rPr>
              <a:t>8</a:t>
            </a:r>
            <a:r>
              <a:rPr lang="zh-CN" altLang="en-US" sz="2600" b="1" smtClean="0">
                <a:latin typeface="宋体" charset="-122"/>
                <a:ea typeface="楷体"/>
                <a:cs typeface="楷体"/>
              </a:rPr>
              <a:t>月</a:t>
            </a:r>
            <a:r>
              <a:rPr lang="en-US" altLang="zh-CN" sz="2600" b="1" smtClean="0">
                <a:latin typeface="宋体" charset="-122"/>
                <a:ea typeface="楷体"/>
                <a:cs typeface="楷体"/>
              </a:rPr>
              <a:t>14</a:t>
            </a:r>
            <a:r>
              <a:rPr lang="zh-CN" altLang="en-US" sz="2600" b="1" smtClean="0">
                <a:latin typeface="宋体" charset="-122"/>
                <a:ea typeface="楷体"/>
                <a:cs typeface="楷体"/>
              </a:rPr>
              <a:t>日）停经</a:t>
            </a:r>
            <a:r>
              <a:rPr lang="en-US" altLang="zh-CN" sz="2600" b="1" smtClean="0">
                <a:latin typeface="宋体" charset="-122"/>
                <a:ea typeface="楷体"/>
                <a:cs typeface="楷体"/>
              </a:rPr>
              <a:t>53</a:t>
            </a:r>
            <a:r>
              <a:rPr lang="zh-CN" altLang="en-US" sz="2600" b="1" smtClean="0">
                <a:latin typeface="宋体" charset="-122"/>
                <a:ea typeface="楷体"/>
                <a:cs typeface="楷体"/>
              </a:rPr>
              <a:t>天，查尿</a:t>
            </a:r>
            <a:r>
              <a:rPr lang="en-US" altLang="zh-CN" sz="2600" b="1" smtClean="0">
                <a:latin typeface="宋体" charset="-122"/>
                <a:ea typeface="楷体"/>
                <a:cs typeface="楷体"/>
              </a:rPr>
              <a:t>HCG</a:t>
            </a:r>
            <a:r>
              <a:rPr lang="zh-CN" altLang="en-US" sz="2600" b="1" smtClean="0">
                <a:latin typeface="宋体" charset="-122"/>
                <a:ea typeface="楷体"/>
                <a:cs typeface="楷体"/>
              </a:rPr>
              <a:t>阳性，血</a:t>
            </a:r>
            <a:r>
              <a:rPr lang="en-US" altLang="zh-CN" sz="2600" b="1" smtClean="0">
                <a:latin typeface="宋体" charset="-122"/>
                <a:ea typeface="楷体"/>
                <a:cs typeface="楷体"/>
              </a:rPr>
              <a:t>HCG</a:t>
            </a:r>
            <a:r>
              <a:rPr lang="zh-CN" altLang="en-US" sz="2600" b="1" smtClean="0">
                <a:latin typeface="宋体" charset="-122"/>
                <a:ea typeface="楷体"/>
                <a:cs typeface="楷体"/>
              </a:rPr>
              <a:t>：</a:t>
            </a:r>
            <a:r>
              <a:rPr lang="en-US" altLang="zh-CN" sz="2600" b="1" smtClean="0">
                <a:latin typeface="宋体" charset="-122"/>
                <a:ea typeface="楷体"/>
                <a:cs typeface="楷体"/>
              </a:rPr>
              <a:t>8645mIU/mL</a:t>
            </a:r>
            <a:r>
              <a:rPr lang="zh-CN" altLang="en-US" sz="2600" b="1" smtClean="0">
                <a:latin typeface="宋体" charset="-122"/>
                <a:ea typeface="楷体"/>
                <a:cs typeface="楷体"/>
              </a:rPr>
              <a:t>，</a:t>
            </a:r>
            <a:r>
              <a:rPr lang="en-US" altLang="zh-CN" sz="2600" b="1" smtClean="0">
                <a:latin typeface="宋体" charset="-122"/>
                <a:ea typeface="楷体"/>
                <a:cs typeface="楷体"/>
              </a:rPr>
              <a:t>P</a:t>
            </a:r>
            <a:r>
              <a:rPr lang="zh-CN" altLang="en-US" sz="2600" b="1" smtClean="0">
                <a:latin typeface="宋体" charset="-122"/>
                <a:ea typeface="楷体"/>
                <a:cs typeface="楷体"/>
              </a:rPr>
              <a:t>：</a:t>
            </a:r>
            <a:r>
              <a:rPr lang="en-US" altLang="zh-CN" sz="2600" b="1" smtClean="0">
                <a:latin typeface="宋体" charset="-122"/>
                <a:ea typeface="楷体"/>
                <a:cs typeface="楷体"/>
              </a:rPr>
              <a:t>36.86ng/ml</a:t>
            </a:r>
            <a:r>
              <a:rPr lang="zh-CN" altLang="en-US" sz="2600" b="1" smtClean="0">
                <a:latin typeface="宋体" charset="-122"/>
                <a:ea typeface="楷体"/>
                <a:cs typeface="楷体"/>
              </a:rPr>
              <a:t>，</a:t>
            </a:r>
            <a:r>
              <a:rPr lang="en-US" altLang="zh-CN" sz="2600" b="1" smtClean="0">
                <a:latin typeface="宋体" charset="-122"/>
                <a:ea typeface="楷体"/>
                <a:cs typeface="楷体"/>
              </a:rPr>
              <a:t>E</a:t>
            </a:r>
            <a:r>
              <a:rPr lang="zh-CN" altLang="en-US" sz="2600" b="1" smtClean="0">
                <a:latin typeface="宋体" charset="-122"/>
                <a:ea typeface="楷体"/>
                <a:cs typeface="楷体"/>
              </a:rPr>
              <a:t>：</a:t>
            </a:r>
            <a:r>
              <a:rPr lang="en-US" altLang="zh-CN" sz="2600" b="1" smtClean="0">
                <a:latin typeface="宋体" charset="-122"/>
                <a:ea typeface="楷体"/>
                <a:cs typeface="楷体"/>
              </a:rPr>
              <a:t>426pg/ml</a:t>
            </a:r>
            <a:r>
              <a:rPr lang="zh-CN" altLang="en-US" sz="2600" b="1" smtClean="0">
                <a:latin typeface="宋体" charset="-122"/>
                <a:ea typeface="楷体"/>
                <a:cs typeface="楷体"/>
              </a:rPr>
              <a:t>，</a:t>
            </a:r>
            <a:r>
              <a:rPr lang="en-US" altLang="zh-CN" sz="2600" b="1" smtClean="0">
                <a:latin typeface="宋体" charset="-122"/>
                <a:ea typeface="楷体"/>
                <a:cs typeface="楷体"/>
              </a:rPr>
              <a:t>B</a:t>
            </a:r>
            <a:r>
              <a:rPr lang="zh-CN" altLang="en-US" sz="2600" b="1" smtClean="0">
                <a:latin typeface="宋体" charset="-122"/>
                <a:ea typeface="楷体"/>
                <a:cs typeface="楷体"/>
              </a:rPr>
              <a:t>超提示宫内早孕，可见心管搏动。</a:t>
            </a:r>
          </a:p>
          <a:p>
            <a:pPr eaLnBrk="1" hangingPunct="1">
              <a:lnSpc>
                <a:spcPct val="80000"/>
              </a:lnSpc>
            </a:pPr>
            <a:endParaRPr lang="zh-CN" altLang="en-US" sz="26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a:xfrm>
            <a:off x="250825" y="476250"/>
            <a:ext cx="5643563" cy="714375"/>
          </a:xfrm>
        </p:spPr>
        <p:txBody>
          <a:bodyPr/>
          <a:lstStyle/>
          <a:p>
            <a:pPr eaLnBrk="1" hangingPunct="1"/>
            <a:r>
              <a:rPr lang="zh-CN" altLang="en-US" sz="3600" b="1" smtClean="0">
                <a:ea typeface="黑体" pitchFamily="2" charset="-122"/>
              </a:rPr>
              <a:t>二、病因病机的认识</a:t>
            </a:r>
            <a:endParaRPr lang="zh-CN" altLang="en-US" sz="3600" smtClean="0">
              <a:ea typeface="黑体" pitchFamily="2" charset="-122"/>
            </a:endParaRPr>
          </a:p>
        </p:txBody>
      </p:sp>
      <p:sp>
        <p:nvSpPr>
          <p:cNvPr id="18434" name="内容占位符 2"/>
          <p:cNvSpPr>
            <a:spLocks noGrp="1"/>
          </p:cNvSpPr>
          <p:nvPr>
            <p:ph idx="1"/>
          </p:nvPr>
        </p:nvSpPr>
        <p:spPr>
          <a:xfrm>
            <a:off x="250825" y="1052513"/>
            <a:ext cx="8678863" cy="5597525"/>
          </a:xfrm>
        </p:spPr>
        <p:txBody>
          <a:bodyPr/>
          <a:lstStyle/>
          <a:p>
            <a:pPr eaLnBrk="1" hangingPunct="1">
              <a:buFont typeface="Georgia" pitchFamily="18" charset="0"/>
              <a:buNone/>
            </a:pPr>
            <a:r>
              <a:rPr lang="zh-CN" altLang="en-US" b="1" smtClean="0">
                <a:solidFill>
                  <a:srgbClr val="FF0000"/>
                </a:solidFill>
                <a:latin typeface="宋体" charset="-122"/>
                <a:ea typeface="楷体"/>
                <a:cs typeface="楷体"/>
              </a:rPr>
              <a:t>当今所面临的问题</a:t>
            </a:r>
            <a:r>
              <a:rPr lang="zh-CN" altLang="en-US" b="1" smtClean="0">
                <a:latin typeface="宋体" charset="-122"/>
                <a:ea typeface="楷体"/>
                <a:cs typeface="楷体"/>
              </a:rPr>
              <a:t>：</a:t>
            </a:r>
            <a:endParaRPr lang="en-US" altLang="zh-CN" b="1" smtClean="0">
              <a:latin typeface="宋体" charset="-122"/>
              <a:ea typeface="楷体"/>
              <a:cs typeface="楷体"/>
            </a:endParaRPr>
          </a:p>
          <a:p>
            <a:pPr eaLnBrk="1" hangingPunct="1">
              <a:buFont typeface="Georgia" pitchFamily="18" charset="0"/>
              <a:buNone/>
            </a:pPr>
            <a:r>
              <a:rPr lang="en-US" altLang="zh-CN" b="1" smtClean="0">
                <a:latin typeface="宋体" charset="-122"/>
                <a:ea typeface="楷体"/>
                <a:cs typeface="楷体"/>
              </a:rPr>
              <a:t>1</a:t>
            </a:r>
            <a:r>
              <a:rPr lang="zh-CN" altLang="en-US" b="1" smtClean="0">
                <a:latin typeface="宋体" charset="-122"/>
                <a:ea typeface="楷体"/>
                <a:cs typeface="楷体"/>
              </a:rPr>
              <a:t>、人们赖以生存的环境质量的恶化，悄然无声地影响人类生育能力。</a:t>
            </a:r>
            <a:endParaRPr lang="en-US" altLang="zh-CN" b="1" smtClean="0">
              <a:latin typeface="宋体" charset="-122"/>
              <a:ea typeface="楷体"/>
              <a:cs typeface="楷体"/>
            </a:endParaRPr>
          </a:p>
          <a:p>
            <a:pPr eaLnBrk="1" hangingPunct="1">
              <a:buFont typeface="Georgia" pitchFamily="18" charset="0"/>
              <a:buNone/>
            </a:pPr>
            <a:r>
              <a:rPr lang="en-US" altLang="zh-CN" b="1" smtClean="0">
                <a:latin typeface="宋体" charset="-122"/>
                <a:ea typeface="楷体"/>
                <a:cs typeface="楷体"/>
              </a:rPr>
              <a:t>2</a:t>
            </a:r>
            <a:r>
              <a:rPr lang="zh-CN" altLang="en-US" b="1" smtClean="0">
                <a:latin typeface="宋体" charset="-122"/>
                <a:ea typeface="楷体"/>
                <a:cs typeface="楷体"/>
              </a:rPr>
              <a:t>、人工流产的数量增加，人工流产术所导致的输卵管炎症，宫腔和宫腔粘连，子宫内膜薄等增加不孕的机会。</a:t>
            </a:r>
          </a:p>
          <a:p>
            <a:pPr eaLnBrk="1" hangingPunct="1">
              <a:buFont typeface="Georgia" pitchFamily="18" charset="0"/>
              <a:buNone/>
            </a:pPr>
            <a:r>
              <a:rPr lang="en-US" altLang="zh-CN" b="1" smtClean="0">
                <a:latin typeface="宋体" charset="-122"/>
                <a:ea typeface="楷体"/>
                <a:cs typeface="楷体"/>
              </a:rPr>
              <a:t>3</a:t>
            </a:r>
            <a:r>
              <a:rPr lang="zh-CN" altLang="en-US" b="1" smtClean="0">
                <a:latin typeface="宋体" charset="-122"/>
                <a:ea typeface="楷体"/>
                <a:cs typeface="楷体"/>
              </a:rPr>
              <a:t>、性生活的开放，性传播疾病，如支原体、衣原体、淋球菌感染导致输卵管阻塞积水、粘连、伞端功能受限，输卵管扭曲变形等。</a:t>
            </a:r>
            <a:endParaRPr lang="en-US" altLang="zh-CN" b="1" smtClean="0">
              <a:latin typeface="宋体" charset="-122"/>
              <a:ea typeface="楷体"/>
              <a:cs typeface="楷体"/>
            </a:endParaRPr>
          </a:p>
          <a:p>
            <a:pPr eaLnBrk="1" hangingPunct="1">
              <a:buFont typeface="Georgia" pitchFamily="18" charset="0"/>
              <a:buNone/>
            </a:pPr>
            <a:r>
              <a:rPr lang="en-US" altLang="zh-CN" b="1" smtClean="0">
                <a:latin typeface="宋体" charset="-122"/>
                <a:ea typeface="楷体"/>
                <a:cs typeface="楷体"/>
              </a:rPr>
              <a:t>4</a:t>
            </a:r>
            <a:r>
              <a:rPr lang="zh-CN" altLang="en-US" b="1" smtClean="0">
                <a:latin typeface="宋体" charset="-122"/>
                <a:ea typeface="楷体"/>
                <a:cs typeface="楷体"/>
              </a:rPr>
              <a:t>、我国现阶段生殖健康现状和观念对不孕不育产生很大影响。青春年龄提前，生育年龄普遍推后的矛盾更突出。</a:t>
            </a:r>
          </a:p>
          <a:p>
            <a:pPr eaLnBrk="1" hangingPunct="1"/>
            <a:endParaRPr lang="zh-CN" altLang="en-US" b="1" smtClean="0">
              <a:latin typeface="楷体"/>
              <a:ea typeface="楷体"/>
              <a:cs typeface="楷体"/>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内容占位符 2"/>
          <p:cNvSpPr>
            <a:spLocks noGrp="1"/>
          </p:cNvSpPr>
          <p:nvPr>
            <p:ph idx="1"/>
          </p:nvPr>
        </p:nvSpPr>
        <p:spPr>
          <a:xfrm>
            <a:off x="428625" y="785813"/>
            <a:ext cx="8215313" cy="5429250"/>
          </a:xfrm>
        </p:spPr>
        <p:txBody>
          <a:bodyPr/>
          <a:lstStyle/>
          <a:p>
            <a:pPr eaLnBrk="1" hangingPunct="1">
              <a:buFont typeface="Georgia" pitchFamily="18" charset="0"/>
              <a:buNone/>
            </a:pPr>
            <a:r>
              <a:rPr lang="zh-CN" altLang="en-US" smtClean="0">
                <a:latin typeface="宋体" charset="-122"/>
                <a:ea typeface="隶书"/>
                <a:cs typeface="隶书"/>
              </a:rPr>
              <a:t>    </a:t>
            </a:r>
            <a:r>
              <a:rPr lang="zh-CN" altLang="en-US" b="1" smtClean="0">
                <a:solidFill>
                  <a:srgbClr val="FF0000"/>
                </a:solidFill>
                <a:latin typeface="宋体" charset="-122"/>
                <a:ea typeface="隶书"/>
                <a:cs typeface="隶书"/>
              </a:rPr>
              <a:t>按语</a:t>
            </a:r>
            <a:r>
              <a:rPr lang="zh-CN" altLang="en-US" smtClean="0">
                <a:latin typeface="宋体" charset="-122"/>
                <a:ea typeface="隶书"/>
                <a:cs typeface="隶书"/>
              </a:rPr>
              <a:t>：</a:t>
            </a:r>
          </a:p>
          <a:p>
            <a:pPr eaLnBrk="1" hangingPunct="1">
              <a:buFont typeface="Georgia" pitchFamily="18" charset="0"/>
              <a:buNone/>
            </a:pPr>
            <a:r>
              <a:rPr lang="zh-CN" altLang="en-US" b="1" smtClean="0">
                <a:latin typeface="宋体" charset="-122"/>
                <a:ea typeface="隶书"/>
                <a:cs typeface="隶书"/>
              </a:rPr>
              <a:t>    本案确诊为多囊卵巢综合征，根据其症状、舌脉，证属脾虚痰湿，治以健脾利湿化痰，活血调经。患者脾虚失运，水液代谢异常，水湿内停，聚积成痰。痰湿互结，阻塞胞宫，不能经行受孕。方中明党、白术、淮山健脾益气，茯苓、泽泻、车前子健脾利水渗湿，杜绝生痰之源，丹参入任脉，苍术、香附开郁利湿，法夏、陈皮、竹茹、南星化痰祛湿，桃仁、红花活血化瘀调经。本病案按周期进行调治得当，促进患者排卵功能恢复，进而成功受孕。</a:t>
            </a:r>
          </a:p>
          <a:p>
            <a:pPr eaLnBrk="1" hangingPunct="1"/>
            <a:endParaRPr lang="zh-CN" altLang="en-US" smtClean="0">
              <a:latin typeface="宋体" charset="-122"/>
              <a:ea typeface="隶书"/>
              <a:cs typeface="隶书"/>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内容占位符 2"/>
          <p:cNvSpPr>
            <a:spLocks noGrp="1"/>
          </p:cNvSpPr>
          <p:nvPr>
            <p:ph idx="1"/>
          </p:nvPr>
        </p:nvSpPr>
        <p:spPr>
          <a:xfrm>
            <a:off x="395288" y="620713"/>
            <a:ext cx="8262937" cy="5616575"/>
          </a:xfrm>
        </p:spPr>
        <p:txBody>
          <a:bodyPr/>
          <a:lstStyle/>
          <a:p>
            <a:pPr eaLnBrk="1" hangingPunct="1">
              <a:lnSpc>
                <a:spcPct val="90000"/>
              </a:lnSpc>
              <a:buFont typeface="Georgia" pitchFamily="18" charset="0"/>
              <a:buNone/>
            </a:pPr>
            <a:r>
              <a:rPr lang="zh-CN" altLang="en-US" sz="2400" b="1" smtClean="0">
                <a:latin typeface="宋体" charset="-122"/>
                <a:ea typeface="楷体"/>
                <a:cs typeface="楷体"/>
              </a:rPr>
              <a:t>病案</a:t>
            </a:r>
            <a:r>
              <a:rPr lang="en-US" altLang="zh-CN" sz="2400" b="1" smtClean="0">
                <a:latin typeface="宋体" charset="-122"/>
                <a:ea typeface="楷体"/>
                <a:cs typeface="楷体"/>
              </a:rPr>
              <a:t>2</a:t>
            </a:r>
            <a:r>
              <a:rPr lang="zh-CN" altLang="en-US" sz="2400" b="1" smtClean="0">
                <a:latin typeface="宋体" charset="-122"/>
                <a:ea typeface="楷体"/>
                <a:cs typeface="楷体"/>
              </a:rPr>
              <a:t>（肾阴不足、冲任亏损）</a:t>
            </a:r>
          </a:p>
          <a:p>
            <a:pPr eaLnBrk="1" hangingPunct="1">
              <a:lnSpc>
                <a:spcPct val="90000"/>
              </a:lnSpc>
              <a:buFont typeface="Georgia" pitchFamily="18" charset="0"/>
              <a:buNone/>
            </a:pPr>
            <a:r>
              <a:rPr lang="zh-CN" altLang="en-US" sz="2400" b="1" smtClean="0">
                <a:latin typeface="宋体" charset="-122"/>
                <a:ea typeface="楷体"/>
                <a:cs typeface="楷体"/>
              </a:rPr>
              <a:t>    方</a:t>
            </a:r>
            <a:r>
              <a:rPr lang="en-US" altLang="zh-CN" sz="2400" b="1" smtClean="0">
                <a:latin typeface="宋体" charset="-122"/>
                <a:ea typeface="楷体"/>
                <a:cs typeface="楷体"/>
              </a:rPr>
              <a:t>XX</a:t>
            </a:r>
            <a:r>
              <a:rPr lang="zh-CN" altLang="en-US" sz="2400" b="1" smtClean="0">
                <a:latin typeface="宋体" charset="-122"/>
                <a:ea typeface="楷体"/>
                <a:cs typeface="楷体"/>
              </a:rPr>
              <a:t>，女，</a:t>
            </a:r>
            <a:r>
              <a:rPr lang="en-US" altLang="zh-CN" sz="2400" b="1" smtClean="0">
                <a:latin typeface="宋体" charset="-122"/>
                <a:ea typeface="楷体"/>
                <a:cs typeface="楷体"/>
              </a:rPr>
              <a:t>32</a:t>
            </a:r>
            <a:r>
              <a:rPr lang="zh-CN" altLang="en-US" sz="2400" b="1" smtClean="0">
                <a:latin typeface="宋体" charset="-122"/>
                <a:ea typeface="楷体"/>
                <a:cs typeface="楷体"/>
              </a:rPr>
              <a:t>岁，</a:t>
            </a:r>
            <a:r>
              <a:rPr lang="en-US" altLang="zh-CN" sz="2400" b="1" smtClean="0">
                <a:latin typeface="宋体" charset="-122"/>
                <a:ea typeface="楷体"/>
                <a:cs typeface="楷体"/>
              </a:rPr>
              <a:t>2012</a:t>
            </a:r>
            <a:r>
              <a:rPr lang="zh-CN" altLang="en-US" sz="2400" b="1" smtClean="0">
                <a:latin typeface="宋体" charset="-122"/>
                <a:ea typeface="楷体"/>
                <a:cs typeface="楷体"/>
              </a:rPr>
              <a:t>年</a:t>
            </a:r>
            <a:r>
              <a:rPr lang="en-US" altLang="zh-CN" sz="2400" b="1" smtClean="0">
                <a:latin typeface="宋体" charset="-122"/>
                <a:ea typeface="楷体"/>
                <a:cs typeface="楷体"/>
              </a:rPr>
              <a:t>9</a:t>
            </a:r>
            <a:r>
              <a:rPr lang="zh-CN" altLang="en-US" sz="2400" b="1" smtClean="0">
                <a:latin typeface="宋体" charset="-122"/>
                <a:ea typeface="楷体"/>
                <a:cs typeface="楷体"/>
              </a:rPr>
              <a:t>月</a:t>
            </a:r>
            <a:r>
              <a:rPr lang="en-US" altLang="zh-CN" sz="2400" b="1" smtClean="0">
                <a:latin typeface="宋体" charset="-122"/>
                <a:ea typeface="楷体"/>
                <a:cs typeface="楷体"/>
              </a:rPr>
              <a:t>07</a:t>
            </a:r>
            <a:r>
              <a:rPr lang="zh-CN" altLang="en-US" sz="2400" b="1" smtClean="0">
                <a:latin typeface="宋体" charset="-122"/>
                <a:ea typeface="楷体"/>
                <a:cs typeface="楷体"/>
              </a:rPr>
              <a:t>日初诊。试管婴儿</a:t>
            </a:r>
            <a:r>
              <a:rPr lang="en-US" altLang="zh-CN" sz="2400" b="1" smtClean="0">
                <a:latin typeface="宋体" charset="-122"/>
                <a:ea typeface="楷体"/>
                <a:cs typeface="楷体"/>
              </a:rPr>
              <a:t>5</a:t>
            </a:r>
            <a:r>
              <a:rPr lang="zh-CN" altLang="en-US" sz="2400" b="1" smtClean="0">
                <a:latin typeface="宋体" charset="-122"/>
                <a:ea typeface="楷体"/>
                <a:cs typeface="楷体"/>
              </a:rPr>
              <a:t>次未成功，要求服中药为第</a:t>
            </a:r>
            <a:r>
              <a:rPr lang="en-US" altLang="zh-CN" sz="2400" b="1" smtClean="0">
                <a:latin typeface="宋体" charset="-122"/>
                <a:ea typeface="楷体"/>
                <a:cs typeface="楷体"/>
              </a:rPr>
              <a:t>6</a:t>
            </a:r>
            <a:r>
              <a:rPr lang="zh-CN" altLang="en-US" sz="2400" b="1" smtClean="0">
                <a:latin typeface="宋体" charset="-122"/>
                <a:ea typeface="楷体"/>
                <a:cs typeface="楷体"/>
              </a:rPr>
              <a:t>次试管婴儿做准备。</a:t>
            </a:r>
          </a:p>
          <a:p>
            <a:pPr eaLnBrk="1" hangingPunct="1">
              <a:lnSpc>
                <a:spcPct val="9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初诊</a:t>
            </a:r>
            <a:r>
              <a:rPr lang="zh-CN" altLang="en-US" sz="2400" b="1" smtClean="0">
                <a:latin typeface="宋体" charset="-122"/>
                <a:ea typeface="楷体"/>
                <a:cs typeface="楷体"/>
              </a:rPr>
              <a:t>：患者</a:t>
            </a:r>
            <a:r>
              <a:rPr lang="en-US" altLang="zh-CN" sz="2400" b="1" smtClean="0">
                <a:latin typeface="宋体" charset="-122"/>
                <a:ea typeface="楷体"/>
                <a:cs typeface="楷体"/>
              </a:rPr>
              <a:t>12</a:t>
            </a:r>
            <a:r>
              <a:rPr lang="zh-CN" altLang="en-US" sz="2400" b="1" smtClean="0">
                <a:latin typeface="宋体" charset="-122"/>
                <a:ea typeface="楷体"/>
                <a:cs typeface="楷体"/>
              </a:rPr>
              <a:t>岁月经初潮，初潮后月经规律，</a:t>
            </a:r>
            <a:r>
              <a:rPr lang="en-US" altLang="zh-CN" sz="2400" b="1" smtClean="0">
                <a:latin typeface="宋体" charset="-122"/>
                <a:ea typeface="楷体"/>
                <a:cs typeface="楷体"/>
              </a:rPr>
              <a:t>5-7/30</a:t>
            </a:r>
            <a:r>
              <a:rPr lang="zh-CN" altLang="en-US" sz="2400" b="1" smtClean="0">
                <a:latin typeface="宋体" charset="-122"/>
                <a:ea typeface="楷体"/>
                <a:cs typeface="楷体"/>
              </a:rPr>
              <a:t>，量中等，色暗红，无血块，无痛经。婚后</a:t>
            </a:r>
            <a:r>
              <a:rPr lang="en-US" altLang="zh-CN" sz="2400" b="1" smtClean="0">
                <a:latin typeface="宋体" charset="-122"/>
                <a:ea typeface="楷体"/>
                <a:cs typeface="楷体"/>
              </a:rPr>
              <a:t>3</a:t>
            </a:r>
            <a:r>
              <a:rPr lang="zh-CN" altLang="en-US" sz="2400" b="1" smtClean="0">
                <a:latin typeface="宋体" charset="-122"/>
                <a:ea typeface="楷体"/>
                <a:cs typeface="楷体"/>
              </a:rPr>
              <a:t>年未避孕未孕，在外院行输卵管造影示双侧输卵管阻塞，于</a:t>
            </a:r>
            <a:r>
              <a:rPr lang="en-US" altLang="zh-CN" sz="2400" b="1" smtClean="0">
                <a:latin typeface="宋体" charset="-122"/>
                <a:ea typeface="楷体"/>
                <a:cs typeface="楷体"/>
              </a:rPr>
              <a:t>2010</a:t>
            </a:r>
            <a:r>
              <a:rPr lang="zh-CN" altLang="en-US" sz="2400" b="1" smtClean="0">
                <a:latin typeface="宋体" charset="-122"/>
                <a:ea typeface="楷体"/>
                <a:cs typeface="楷体"/>
              </a:rPr>
              <a:t>年</a:t>
            </a:r>
            <a:r>
              <a:rPr lang="en-US" altLang="zh-CN" sz="2400" b="1" smtClean="0">
                <a:latin typeface="宋体" charset="-122"/>
                <a:ea typeface="楷体"/>
                <a:cs typeface="楷体"/>
              </a:rPr>
              <a:t>1</a:t>
            </a:r>
            <a:r>
              <a:rPr lang="zh-CN" altLang="en-US" sz="2400" b="1" smtClean="0">
                <a:latin typeface="宋体" charset="-122"/>
                <a:ea typeface="楷体"/>
                <a:cs typeface="楷体"/>
              </a:rPr>
              <a:t>月</a:t>
            </a:r>
            <a:r>
              <a:rPr lang="en-US" altLang="zh-CN" sz="2400" b="1" smtClean="0">
                <a:latin typeface="宋体" charset="-122"/>
                <a:ea typeface="楷体"/>
                <a:cs typeface="楷体"/>
              </a:rPr>
              <a:t>-2012</a:t>
            </a:r>
            <a:r>
              <a:rPr lang="zh-CN" altLang="en-US" sz="2400" b="1" smtClean="0">
                <a:latin typeface="宋体" charset="-122"/>
                <a:ea typeface="楷体"/>
                <a:cs typeface="楷体"/>
              </a:rPr>
              <a:t>年</a:t>
            </a:r>
            <a:r>
              <a:rPr lang="en-US" altLang="zh-CN" sz="2400" b="1" smtClean="0">
                <a:latin typeface="宋体" charset="-122"/>
                <a:ea typeface="楷体"/>
                <a:cs typeface="楷体"/>
              </a:rPr>
              <a:t>6</a:t>
            </a:r>
            <a:r>
              <a:rPr lang="zh-CN" altLang="en-US" sz="2400" b="1" smtClean="0">
                <a:latin typeface="宋体" charset="-122"/>
                <a:ea typeface="楷体"/>
                <a:cs typeface="楷体"/>
              </a:rPr>
              <a:t>月行</a:t>
            </a:r>
            <a:r>
              <a:rPr lang="en-US" altLang="zh-CN" sz="2400" b="1" smtClean="0">
                <a:latin typeface="宋体" charset="-122"/>
                <a:ea typeface="楷体"/>
                <a:cs typeface="楷体"/>
              </a:rPr>
              <a:t>5</a:t>
            </a:r>
            <a:r>
              <a:rPr lang="zh-CN" altLang="en-US" sz="2400" b="1" smtClean="0">
                <a:latin typeface="宋体" charset="-122"/>
                <a:ea typeface="楷体"/>
                <a:cs typeface="楷体"/>
              </a:rPr>
              <a:t>次试管婴儿，均未成功，现在为第</a:t>
            </a:r>
            <a:r>
              <a:rPr lang="en-US" altLang="zh-CN" sz="2400" b="1" smtClean="0">
                <a:latin typeface="宋体" charset="-122"/>
                <a:ea typeface="楷体"/>
                <a:cs typeface="楷体"/>
              </a:rPr>
              <a:t>6</a:t>
            </a:r>
            <a:r>
              <a:rPr lang="zh-CN" altLang="en-US" sz="2400" b="1" smtClean="0">
                <a:latin typeface="宋体" charset="-122"/>
                <a:ea typeface="楷体"/>
                <a:cs typeface="楷体"/>
              </a:rPr>
              <a:t>次试管婴儿（使用冻胚）做准备，要求服用中药调理治疗。既往体健，孕</a:t>
            </a:r>
            <a:r>
              <a:rPr lang="en-US" altLang="zh-CN" sz="2400" b="1" smtClean="0">
                <a:latin typeface="宋体" charset="-122"/>
                <a:ea typeface="楷体"/>
                <a:cs typeface="楷体"/>
              </a:rPr>
              <a:t>1</a:t>
            </a:r>
            <a:r>
              <a:rPr lang="zh-CN" altLang="en-US" sz="2400" b="1" smtClean="0">
                <a:latin typeface="宋体" charset="-122"/>
                <a:ea typeface="楷体"/>
                <a:cs typeface="楷体"/>
              </a:rPr>
              <a:t>产</a:t>
            </a:r>
            <a:r>
              <a:rPr lang="en-US" altLang="zh-CN" sz="2400" b="1" smtClean="0">
                <a:latin typeface="宋体" charset="-122"/>
                <a:ea typeface="楷体"/>
                <a:cs typeface="楷体"/>
              </a:rPr>
              <a:t>0</a:t>
            </a:r>
            <a:r>
              <a:rPr lang="zh-CN" altLang="en-US" sz="2400" b="1" smtClean="0">
                <a:latin typeface="宋体" charset="-122"/>
                <a:ea typeface="楷体"/>
                <a:cs typeface="楷体"/>
              </a:rPr>
              <a:t>人流</a:t>
            </a:r>
            <a:r>
              <a:rPr lang="en-US" altLang="zh-CN" sz="2400" b="1" smtClean="0">
                <a:latin typeface="宋体" charset="-122"/>
                <a:ea typeface="楷体"/>
                <a:cs typeface="楷体"/>
              </a:rPr>
              <a:t>1</a:t>
            </a:r>
            <a:r>
              <a:rPr lang="zh-CN" altLang="en-US" sz="2400" b="1" smtClean="0">
                <a:latin typeface="宋体" charset="-122"/>
                <a:ea typeface="楷体"/>
                <a:cs typeface="楷体"/>
              </a:rPr>
              <a:t>。</a:t>
            </a:r>
          </a:p>
          <a:p>
            <a:pPr eaLnBrk="1" hangingPunct="1">
              <a:lnSpc>
                <a:spcPct val="9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妇查</a:t>
            </a:r>
            <a:r>
              <a:rPr lang="zh-CN" altLang="en-US" sz="2400" b="1" smtClean="0">
                <a:latin typeface="宋体" charset="-122"/>
                <a:ea typeface="楷体"/>
                <a:cs typeface="楷体"/>
              </a:rPr>
              <a:t>：外阴正常，阴道内少量分泌物，宫颈光，大小正常。宫体前位，大小正常，双附件正常。根据舌脉证及辅助检查符合继发性不孕诊断，证属肾阴不足。</a:t>
            </a:r>
            <a:r>
              <a:rPr lang="zh-CN" altLang="en-US" sz="2400" b="1" smtClean="0">
                <a:solidFill>
                  <a:srgbClr val="800080"/>
                </a:solidFill>
                <a:latin typeface="宋体" charset="-122"/>
                <a:ea typeface="楷体"/>
                <a:cs typeface="楷体"/>
              </a:rPr>
              <a:t>治以滋肾养阴，调补冲任</a:t>
            </a:r>
            <a:r>
              <a:rPr lang="zh-CN" altLang="en-US" sz="2400" b="1" smtClean="0">
                <a:latin typeface="宋体" charset="-122"/>
                <a:ea typeface="楷体"/>
                <a:cs typeface="楷体"/>
              </a:rPr>
              <a:t>，方以</a:t>
            </a:r>
          </a:p>
          <a:p>
            <a:pPr eaLnBrk="1" hangingPunct="1">
              <a:lnSpc>
                <a:spcPct val="80000"/>
              </a:lnSpc>
              <a:buFont typeface="Georgia" pitchFamily="18" charset="0"/>
              <a:buNone/>
            </a:pPr>
            <a:r>
              <a:rPr lang="zh-CN" altLang="en-US" sz="2400" b="1" smtClean="0">
                <a:latin typeface="宋体" charset="-122"/>
                <a:ea typeface="楷体"/>
                <a:cs typeface="楷体"/>
              </a:rPr>
              <a:t>熟地</a:t>
            </a:r>
            <a:r>
              <a:rPr lang="en-US" sz="2400" b="1" smtClean="0">
                <a:latin typeface="宋体" charset="-122"/>
                <a:ea typeface="楷体"/>
                <a:cs typeface="楷体"/>
              </a:rPr>
              <a:t> </a:t>
            </a:r>
            <a:r>
              <a:rPr lang="en-US" altLang="zh-CN" sz="2400" b="1" smtClean="0">
                <a:latin typeface="宋体" charset="-122"/>
                <a:ea typeface="楷体"/>
                <a:cs typeface="楷体"/>
              </a:rPr>
              <a:t>15g </a:t>
            </a:r>
            <a:r>
              <a:rPr lang="zh-CN" altLang="en-US" sz="2400" b="1" smtClean="0">
                <a:latin typeface="宋体" charset="-122"/>
                <a:ea typeface="楷体"/>
                <a:cs typeface="楷体"/>
              </a:rPr>
              <a:t>牡丹皮</a:t>
            </a:r>
            <a:r>
              <a:rPr lang="en-US" sz="2400" b="1" smtClean="0">
                <a:latin typeface="宋体" charset="-122"/>
                <a:ea typeface="楷体"/>
                <a:cs typeface="楷体"/>
              </a:rPr>
              <a:t> </a:t>
            </a:r>
            <a:r>
              <a:rPr lang="en-US" altLang="zh-CN" sz="2400" b="1" smtClean="0">
                <a:latin typeface="宋体" charset="-122"/>
                <a:ea typeface="楷体"/>
                <a:cs typeface="楷体"/>
              </a:rPr>
              <a:t>10g  </a:t>
            </a:r>
            <a:r>
              <a:rPr lang="zh-CN" altLang="en-US" sz="2400" b="1" smtClean="0">
                <a:latin typeface="宋体" charset="-122"/>
                <a:ea typeface="楷体"/>
                <a:cs typeface="楷体"/>
              </a:rPr>
              <a:t>山茱萸</a:t>
            </a:r>
            <a:r>
              <a:rPr lang="en-US" sz="2400" b="1" smtClean="0">
                <a:latin typeface="宋体" charset="-122"/>
                <a:ea typeface="楷体"/>
                <a:cs typeface="楷体"/>
              </a:rPr>
              <a:t> </a:t>
            </a:r>
            <a:r>
              <a:rPr lang="en-US" altLang="zh-CN" sz="2400" b="1" smtClean="0">
                <a:latin typeface="宋体" charset="-122"/>
                <a:ea typeface="楷体"/>
                <a:cs typeface="楷体"/>
              </a:rPr>
              <a:t>10g </a:t>
            </a:r>
            <a:r>
              <a:rPr lang="zh-CN" altLang="en-US" sz="2400" b="1" smtClean="0">
                <a:latin typeface="宋体" charset="-122"/>
                <a:ea typeface="楷体"/>
                <a:cs typeface="楷体"/>
              </a:rPr>
              <a:t>淮山</a:t>
            </a:r>
            <a:r>
              <a:rPr lang="en-US" altLang="zh-CN" sz="2400" b="1" smtClean="0">
                <a:latin typeface="宋体" charset="-122"/>
                <a:ea typeface="楷体"/>
                <a:cs typeface="楷体"/>
              </a:rPr>
              <a:t>15g   </a:t>
            </a:r>
            <a:r>
              <a:rPr lang="zh-CN" altLang="en-US" sz="2400" b="1" smtClean="0">
                <a:latin typeface="宋体" charset="-122"/>
                <a:ea typeface="楷体"/>
                <a:cs typeface="楷体"/>
              </a:rPr>
              <a:t>枸杞</a:t>
            </a:r>
            <a:r>
              <a:rPr lang="en-US" altLang="zh-CN" sz="2400" b="1" smtClean="0">
                <a:latin typeface="宋体" charset="-122"/>
                <a:ea typeface="楷体"/>
                <a:cs typeface="楷体"/>
              </a:rPr>
              <a:t>10g </a:t>
            </a:r>
          </a:p>
          <a:p>
            <a:pPr eaLnBrk="1" hangingPunct="1">
              <a:lnSpc>
                <a:spcPct val="80000"/>
              </a:lnSpc>
              <a:buFont typeface="Georgia" pitchFamily="18" charset="0"/>
              <a:buNone/>
            </a:pPr>
            <a:r>
              <a:rPr lang="zh-CN" altLang="en-US" sz="2400" b="1" smtClean="0">
                <a:latin typeface="宋体" charset="-122"/>
                <a:ea typeface="楷体"/>
                <a:cs typeface="楷体"/>
              </a:rPr>
              <a:t>白芍</a:t>
            </a:r>
            <a:r>
              <a:rPr lang="en-US" altLang="zh-CN" sz="2400" b="1" smtClean="0">
                <a:latin typeface="宋体" charset="-122"/>
                <a:ea typeface="楷体"/>
                <a:cs typeface="楷体"/>
              </a:rPr>
              <a:t>10g  </a:t>
            </a:r>
            <a:r>
              <a:rPr lang="zh-CN" altLang="en-US" sz="2400" b="1" smtClean="0">
                <a:latin typeface="宋体" charset="-122"/>
                <a:ea typeface="楷体"/>
                <a:cs typeface="楷体"/>
              </a:rPr>
              <a:t>桑椹</a:t>
            </a:r>
            <a:r>
              <a:rPr lang="en-US" altLang="zh-CN" sz="2400" b="1" smtClean="0">
                <a:latin typeface="宋体" charset="-122"/>
                <a:ea typeface="楷体"/>
                <a:cs typeface="楷体"/>
              </a:rPr>
              <a:t>10g     </a:t>
            </a:r>
            <a:r>
              <a:rPr lang="zh-CN" altLang="en-US" sz="2400" b="1" smtClean="0">
                <a:latin typeface="宋体" charset="-122"/>
                <a:ea typeface="楷体"/>
                <a:cs typeface="楷体"/>
              </a:rPr>
              <a:t>紫河车</a:t>
            </a:r>
            <a:r>
              <a:rPr lang="en-US" altLang="zh-CN" sz="2400" b="1" smtClean="0">
                <a:latin typeface="宋体" charset="-122"/>
                <a:ea typeface="楷体"/>
                <a:cs typeface="楷体"/>
              </a:rPr>
              <a:t>10g  </a:t>
            </a:r>
            <a:r>
              <a:rPr lang="zh-CN" altLang="en-US" sz="2400" b="1" smtClean="0">
                <a:latin typeface="宋体" charset="-122"/>
                <a:ea typeface="楷体"/>
                <a:cs typeface="楷体"/>
              </a:rPr>
              <a:t>女贞子</a:t>
            </a:r>
            <a:r>
              <a:rPr lang="en-US" altLang="zh-CN" sz="2400" b="1" smtClean="0">
                <a:latin typeface="宋体" charset="-122"/>
                <a:ea typeface="楷体"/>
                <a:cs typeface="楷体"/>
              </a:rPr>
              <a:t>10g </a:t>
            </a:r>
            <a:r>
              <a:rPr lang="zh-CN" altLang="en-US" sz="2400" b="1" smtClean="0">
                <a:latin typeface="宋体" charset="-122"/>
                <a:ea typeface="楷体"/>
                <a:cs typeface="楷体"/>
              </a:rPr>
              <a:t>菟丝子</a:t>
            </a:r>
            <a:r>
              <a:rPr lang="en-US" altLang="zh-CN" sz="2400" b="1" smtClean="0">
                <a:latin typeface="宋体" charset="-122"/>
                <a:ea typeface="楷体"/>
                <a:cs typeface="楷体"/>
              </a:rPr>
              <a:t>10g</a:t>
            </a:r>
          </a:p>
          <a:p>
            <a:pPr eaLnBrk="1" hangingPunct="1">
              <a:lnSpc>
                <a:spcPct val="80000"/>
              </a:lnSpc>
              <a:buFont typeface="Georgia" pitchFamily="18" charset="0"/>
              <a:buNone/>
            </a:pPr>
            <a:r>
              <a:rPr lang="zh-CN" altLang="en-US" sz="2400" b="1" smtClean="0">
                <a:latin typeface="宋体" charset="-122"/>
                <a:ea typeface="楷体"/>
                <a:cs typeface="楷体"/>
              </a:rPr>
              <a:t>当归</a:t>
            </a:r>
            <a:r>
              <a:rPr lang="en-US" altLang="zh-CN" sz="2400" b="1" smtClean="0">
                <a:latin typeface="宋体" charset="-122"/>
                <a:ea typeface="楷体"/>
                <a:cs typeface="楷体"/>
              </a:rPr>
              <a:t>10g  </a:t>
            </a:r>
            <a:r>
              <a:rPr lang="zh-CN" altLang="en-US" sz="2400" b="1" smtClean="0">
                <a:latin typeface="宋体" charset="-122"/>
                <a:ea typeface="楷体"/>
                <a:cs typeface="楷体"/>
              </a:rPr>
              <a:t>补骨脂</a:t>
            </a:r>
            <a:r>
              <a:rPr lang="en-US" altLang="zh-CN" sz="2400" b="1" smtClean="0">
                <a:latin typeface="宋体" charset="-122"/>
                <a:ea typeface="楷体"/>
                <a:cs typeface="楷体"/>
              </a:rPr>
              <a:t>10g   </a:t>
            </a:r>
            <a:r>
              <a:rPr lang="zh-CN" altLang="en-US" sz="2400" b="1" smtClean="0">
                <a:latin typeface="宋体" charset="-122"/>
                <a:ea typeface="楷体"/>
                <a:cs typeface="楷体"/>
              </a:rPr>
              <a:t>巴戟天</a:t>
            </a:r>
            <a:r>
              <a:rPr lang="en-US" altLang="zh-CN" sz="2400" b="1" smtClean="0">
                <a:latin typeface="宋体" charset="-122"/>
                <a:ea typeface="楷体"/>
                <a:cs typeface="楷体"/>
              </a:rPr>
              <a:t>10g  </a:t>
            </a:r>
            <a:r>
              <a:rPr lang="zh-CN" altLang="en-US" sz="2400" b="1" smtClean="0">
                <a:latin typeface="宋体" charset="-122"/>
                <a:ea typeface="楷体"/>
                <a:cs typeface="楷体"/>
              </a:rPr>
              <a:t>仙茅</a:t>
            </a:r>
            <a:r>
              <a:rPr lang="en-US" altLang="zh-CN" sz="2400" b="1" smtClean="0">
                <a:latin typeface="宋体" charset="-122"/>
                <a:ea typeface="楷体"/>
                <a:cs typeface="楷体"/>
              </a:rPr>
              <a:t>10g   </a:t>
            </a:r>
            <a:r>
              <a:rPr lang="zh-CN" altLang="en-US" sz="2400" b="1" smtClean="0">
                <a:latin typeface="宋体" charset="-122"/>
                <a:ea typeface="楷体"/>
                <a:cs typeface="楷体"/>
              </a:rPr>
              <a:t>覆盆子</a:t>
            </a:r>
            <a:r>
              <a:rPr lang="en-US" altLang="zh-CN" sz="2400" b="1" smtClean="0">
                <a:latin typeface="宋体" charset="-122"/>
                <a:ea typeface="楷体"/>
                <a:cs typeface="楷体"/>
              </a:rPr>
              <a:t>10g</a:t>
            </a:r>
          </a:p>
          <a:p>
            <a:pPr eaLnBrk="1" hangingPunct="1">
              <a:lnSpc>
                <a:spcPct val="80000"/>
              </a:lnSpc>
              <a:buFont typeface="Georgia" pitchFamily="18" charset="0"/>
              <a:buNone/>
            </a:pPr>
            <a:r>
              <a:rPr lang="en-US" altLang="zh-CN" sz="2400" b="1" smtClean="0">
                <a:latin typeface="宋体" charset="-122"/>
                <a:ea typeface="楷体"/>
                <a:cs typeface="楷体"/>
              </a:rPr>
              <a:t> </a:t>
            </a:r>
            <a:r>
              <a:rPr lang="zh-CN" altLang="en-US" sz="2400" b="1" smtClean="0">
                <a:latin typeface="宋体" charset="-122"/>
                <a:ea typeface="楷体"/>
                <a:cs typeface="楷体"/>
              </a:rPr>
              <a:t>共</a:t>
            </a:r>
            <a:r>
              <a:rPr lang="en-US" altLang="zh-CN" sz="2400" b="1" smtClean="0">
                <a:latin typeface="宋体" charset="-122"/>
                <a:ea typeface="楷体"/>
                <a:cs typeface="楷体"/>
              </a:rPr>
              <a:t>10</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90000"/>
              </a:lnSpc>
              <a:buFont typeface="Georgia" pitchFamily="18" charset="0"/>
              <a:buNone/>
            </a:pPr>
            <a:endParaRPr lang="zh-CN" altLang="en-US" sz="24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内容占位符 2"/>
          <p:cNvSpPr>
            <a:spLocks noGrp="1"/>
          </p:cNvSpPr>
          <p:nvPr>
            <p:ph idx="1"/>
          </p:nvPr>
        </p:nvSpPr>
        <p:spPr>
          <a:xfrm>
            <a:off x="214313" y="642938"/>
            <a:ext cx="8715375" cy="6072187"/>
          </a:xfrm>
        </p:spPr>
        <p:txBody>
          <a:bodyPr/>
          <a:lstStyle/>
          <a:p>
            <a:pPr eaLnBrk="1" hangingPunct="1">
              <a:lnSpc>
                <a:spcPct val="8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复诊</a:t>
            </a:r>
            <a:r>
              <a:rPr lang="zh-CN" altLang="en-US" sz="2400" b="1" smtClean="0">
                <a:latin typeface="宋体" charset="-122"/>
                <a:ea typeface="楷体"/>
                <a:cs typeface="楷体"/>
              </a:rPr>
              <a:t>：（</a:t>
            </a:r>
            <a:r>
              <a:rPr lang="en-US" altLang="zh-CN" sz="2400" b="1" smtClean="0">
                <a:latin typeface="宋体" charset="-122"/>
                <a:ea typeface="楷体"/>
                <a:cs typeface="楷体"/>
              </a:rPr>
              <a:t>2012</a:t>
            </a:r>
            <a:r>
              <a:rPr lang="zh-CN" altLang="en-US" sz="2400" b="1" smtClean="0">
                <a:latin typeface="宋体" charset="-122"/>
                <a:ea typeface="楷体"/>
                <a:cs typeface="楷体"/>
              </a:rPr>
              <a:t>年</a:t>
            </a:r>
            <a:r>
              <a:rPr lang="en-US" altLang="zh-CN" sz="2400" b="1" smtClean="0">
                <a:latin typeface="宋体" charset="-122"/>
                <a:ea typeface="楷体"/>
                <a:cs typeface="楷体"/>
              </a:rPr>
              <a:t>10</a:t>
            </a:r>
            <a:r>
              <a:rPr lang="zh-CN" altLang="en-US" sz="2400" b="1" smtClean="0">
                <a:latin typeface="宋体" charset="-122"/>
                <a:ea typeface="楷体"/>
                <a:cs typeface="楷体"/>
              </a:rPr>
              <a:t>月</a:t>
            </a:r>
            <a:r>
              <a:rPr lang="en-US" altLang="zh-CN" sz="2400" b="1" smtClean="0">
                <a:latin typeface="宋体" charset="-122"/>
                <a:ea typeface="楷体"/>
                <a:cs typeface="楷体"/>
              </a:rPr>
              <a:t>08</a:t>
            </a:r>
            <a:r>
              <a:rPr lang="zh-CN" altLang="en-US" sz="2400" b="1" smtClean="0">
                <a:latin typeface="宋体" charset="-122"/>
                <a:ea typeface="楷体"/>
                <a:cs typeface="楷体"/>
              </a:rPr>
              <a:t>日）</a:t>
            </a:r>
            <a:r>
              <a:rPr lang="en-US" altLang="zh-CN" sz="2400" b="1" smtClean="0">
                <a:latin typeface="宋体" charset="-122"/>
                <a:ea typeface="楷体"/>
                <a:cs typeface="楷体"/>
              </a:rPr>
              <a:t>LMP</a:t>
            </a:r>
            <a:r>
              <a:rPr lang="zh-CN" altLang="en-US" sz="2400" b="1" smtClean="0">
                <a:latin typeface="宋体" charset="-122"/>
                <a:ea typeface="楷体"/>
                <a:cs typeface="楷体"/>
              </a:rPr>
              <a:t>末次月经</a:t>
            </a:r>
            <a:r>
              <a:rPr lang="en-US" altLang="zh-CN" sz="2400" b="1" smtClean="0">
                <a:latin typeface="宋体" charset="-122"/>
                <a:ea typeface="楷体"/>
                <a:cs typeface="楷体"/>
              </a:rPr>
              <a:t>10</a:t>
            </a:r>
            <a:r>
              <a:rPr lang="zh-CN" altLang="en-US" sz="2400" b="1" smtClean="0">
                <a:latin typeface="宋体" charset="-122"/>
                <a:ea typeface="楷体"/>
                <a:cs typeface="楷体"/>
              </a:rPr>
              <a:t>月</a:t>
            </a:r>
            <a:r>
              <a:rPr lang="en-US" altLang="zh-CN" sz="2400" b="1" smtClean="0">
                <a:latin typeface="宋体" charset="-122"/>
                <a:ea typeface="楷体"/>
                <a:cs typeface="楷体"/>
              </a:rPr>
              <a:t>1</a:t>
            </a:r>
            <a:r>
              <a:rPr lang="zh-CN" altLang="en-US" sz="2400" b="1" smtClean="0">
                <a:latin typeface="宋体" charset="-122"/>
                <a:ea typeface="楷体"/>
                <a:cs typeface="楷体"/>
              </a:rPr>
              <a:t>日，</a:t>
            </a:r>
            <a:r>
              <a:rPr lang="en-US" altLang="zh-CN" sz="2400" b="1" smtClean="0">
                <a:latin typeface="宋体" charset="-122"/>
                <a:ea typeface="楷体"/>
                <a:cs typeface="楷体"/>
              </a:rPr>
              <a:t>5</a:t>
            </a:r>
            <a:r>
              <a:rPr lang="zh-CN" altLang="en-US" sz="2400" b="1" smtClean="0">
                <a:latin typeface="宋体" charset="-122"/>
                <a:ea typeface="楷体"/>
                <a:cs typeface="楷体"/>
              </a:rPr>
              <a:t>天干净，现在月经已经干净</a:t>
            </a:r>
            <a:r>
              <a:rPr lang="en-US" altLang="zh-CN" sz="2400" b="1" smtClean="0">
                <a:latin typeface="宋体" charset="-122"/>
                <a:ea typeface="楷体"/>
                <a:cs typeface="楷体"/>
              </a:rPr>
              <a:t>3</a:t>
            </a:r>
            <a:r>
              <a:rPr lang="zh-CN" altLang="en-US" sz="2400" b="1" smtClean="0">
                <a:latin typeface="宋体" charset="-122"/>
                <a:ea typeface="楷体"/>
                <a:cs typeface="楷体"/>
              </a:rPr>
              <a:t>天，腰酸减轻，疲劳稍好转，纳寐一般，大小便调，舌质淡，苔薄白，脉细。</a:t>
            </a:r>
            <a:r>
              <a:rPr lang="zh-CN" altLang="en-US" sz="2400" b="1" smtClean="0">
                <a:solidFill>
                  <a:srgbClr val="800080"/>
                </a:solidFill>
                <a:latin typeface="宋体" charset="-122"/>
                <a:ea typeface="楷体"/>
                <a:cs typeface="楷体"/>
              </a:rPr>
              <a:t>治以滋肾养阴，调补冲任</a:t>
            </a:r>
            <a:r>
              <a:rPr lang="zh-CN" altLang="en-US" sz="2400" b="1" smtClean="0">
                <a:latin typeface="宋体" charset="-122"/>
                <a:ea typeface="楷体"/>
                <a:cs typeface="楷体"/>
              </a:rPr>
              <a:t>。方以</a:t>
            </a:r>
            <a:r>
              <a:rPr lang="zh-CN" altLang="en-US" sz="2400" b="1" smtClean="0">
                <a:solidFill>
                  <a:srgbClr val="800080"/>
                </a:solidFill>
                <a:latin typeface="宋体" charset="-122"/>
                <a:ea typeface="楷体"/>
                <a:cs typeface="楷体"/>
              </a:rPr>
              <a:t>六味地黄丸加减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熟地</a:t>
            </a:r>
            <a:r>
              <a:rPr lang="en-US" sz="2400" b="1" smtClean="0">
                <a:latin typeface="宋体" charset="-122"/>
                <a:ea typeface="楷体"/>
                <a:cs typeface="楷体"/>
              </a:rPr>
              <a:t> </a:t>
            </a:r>
            <a:r>
              <a:rPr lang="en-US" altLang="zh-CN" sz="2400" b="1" smtClean="0">
                <a:latin typeface="宋体" charset="-122"/>
                <a:ea typeface="楷体"/>
                <a:cs typeface="楷体"/>
              </a:rPr>
              <a:t>15g  </a:t>
            </a:r>
            <a:r>
              <a:rPr lang="zh-CN" altLang="en-US" sz="2400" b="1" smtClean="0">
                <a:latin typeface="宋体" charset="-122"/>
                <a:ea typeface="楷体"/>
                <a:cs typeface="楷体"/>
              </a:rPr>
              <a:t>牡丹皮</a:t>
            </a:r>
            <a:r>
              <a:rPr lang="en-US" altLang="zh-CN" sz="2400" b="1" smtClean="0">
                <a:latin typeface="宋体" charset="-122"/>
                <a:ea typeface="楷体"/>
                <a:cs typeface="楷体"/>
              </a:rPr>
              <a:t>10g  </a:t>
            </a:r>
            <a:r>
              <a:rPr lang="zh-CN" altLang="en-US" sz="2400" b="1" smtClean="0">
                <a:latin typeface="宋体" charset="-122"/>
                <a:ea typeface="楷体"/>
                <a:cs typeface="楷体"/>
              </a:rPr>
              <a:t>山茱萸</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    </a:t>
            </a:r>
            <a:r>
              <a:rPr lang="zh-CN" altLang="en-US" sz="2400" b="1" smtClean="0">
                <a:latin typeface="宋体" charset="-122"/>
                <a:ea typeface="楷体"/>
                <a:cs typeface="楷体"/>
              </a:rPr>
              <a:t>当归</a:t>
            </a:r>
            <a:r>
              <a:rPr lang="en-US" altLang="zh-CN" sz="2400" b="1" smtClean="0">
                <a:latin typeface="宋体" charset="-122"/>
                <a:ea typeface="楷体"/>
                <a:cs typeface="楷体"/>
              </a:rPr>
              <a:t>15g </a:t>
            </a:r>
          </a:p>
          <a:p>
            <a:pPr eaLnBrk="1" hangingPunct="1">
              <a:lnSpc>
                <a:spcPct val="80000"/>
              </a:lnSpc>
              <a:buFont typeface="Georgia" pitchFamily="18" charset="0"/>
              <a:buNone/>
            </a:pPr>
            <a:r>
              <a:rPr lang="zh-CN" altLang="en-US" sz="2400" b="1" smtClean="0">
                <a:latin typeface="宋体" charset="-122"/>
                <a:ea typeface="楷体"/>
                <a:cs typeface="楷体"/>
              </a:rPr>
              <a:t>   枸杞</a:t>
            </a:r>
            <a:r>
              <a:rPr lang="en-US" altLang="zh-CN" sz="2400" b="1" smtClean="0">
                <a:latin typeface="宋体" charset="-122"/>
                <a:ea typeface="楷体"/>
                <a:cs typeface="楷体"/>
              </a:rPr>
              <a:t>15g   </a:t>
            </a:r>
            <a:r>
              <a:rPr lang="zh-CN" altLang="en-US" sz="2400" b="1" smtClean="0">
                <a:latin typeface="宋体" charset="-122"/>
                <a:ea typeface="楷体"/>
                <a:cs typeface="楷体"/>
              </a:rPr>
              <a:t>桑葚子</a:t>
            </a:r>
            <a:r>
              <a:rPr lang="en-US" altLang="zh-CN" sz="2400" b="1" smtClean="0">
                <a:latin typeface="宋体" charset="-122"/>
                <a:ea typeface="楷体"/>
                <a:cs typeface="楷体"/>
              </a:rPr>
              <a:t>15g  </a:t>
            </a:r>
            <a:r>
              <a:rPr lang="zh-CN" altLang="en-US" sz="2400" b="1" smtClean="0">
                <a:latin typeface="宋体" charset="-122"/>
                <a:ea typeface="楷体"/>
                <a:cs typeface="楷体"/>
              </a:rPr>
              <a:t>紫河车</a:t>
            </a:r>
            <a:r>
              <a:rPr lang="en-US" altLang="zh-CN" sz="2400" b="1" smtClean="0">
                <a:latin typeface="宋体" charset="-122"/>
                <a:ea typeface="楷体"/>
                <a:cs typeface="楷体"/>
              </a:rPr>
              <a:t>10g  </a:t>
            </a:r>
            <a:r>
              <a:rPr lang="zh-CN" altLang="en-US" sz="2400" b="1" smtClean="0">
                <a:latin typeface="宋体" charset="-122"/>
                <a:ea typeface="楷体"/>
                <a:cs typeface="楷体"/>
              </a:rPr>
              <a:t>女贞子</a:t>
            </a:r>
            <a:r>
              <a:rPr lang="en-US" altLang="zh-CN" sz="2400" b="1" smtClean="0">
                <a:latin typeface="宋体" charset="-122"/>
                <a:ea typeface="楷体"/>
                <a:cs typeface="楷体"/>
              </a:rPr>
              <a:t>15g  </a:t>
            </a:r>
            <a:r>
              <a:rPr lang="zh-CN" altLang="en-US" sz="2400" b="1" smtClean="0">
                <a:latin typeface="宋体" charset="-122"/>
                <a:ea typeface="楷体"/>
                <a:cs typeface="楷体"/>
              </a:rPr>
              <a:t>菟丝子</a:t>
            </a:r>
            <a:r>
              <a:rPr lang="en-US" altLang="zh-CN" sz="2400" b="1" smtClean="0">
                <a:latin typeface="宋体" charset="-122"/>
                <a:ea typeface="楷体"/>
                <a:cs typeface="楷体"/>
              </a:rPr>
              <a:t>10g</a:t>
            </a:r>
          </a:p>
          <a:p>
            <a:pPr eaLnBrk="1" hangingPunct="1">
              <a:lnSpc>
                <a:spcPct val="80000"/>
              </a:lnSpc>
              <a:buFont typeface="Georgia" pitchFamily="18" charset="0"/>
              <a:buNone/>
            </a:pPr>
            <a:r>
              <a:rPr lang="en-US" altLang="zh-CN" sz="2400" b="1" smtClean="0">
                <a:latin typeface="宋体" charset="-122"/>
                <a:ea typeface="楷体"/>
                <a:cs typeface="楷体"/>
              </a:rPr>
              <a:t>   </a:t>
            </a:r>
            <a:r>
              <a:rPr lang="zh-CN" altLang="en-US" sz="2400" b="1" smtClean="0">
                <a:latin typeface="宋体" charset="-122"/>
                <a:ea typeface="楷体"/>
                <a:cs typeface="楷体"/>
              </a:rPr>
              <a:t>巴戟天</a:t>
            </a:r>
            <a:r>
              <a:rPr lang="en-US" altLang="zh-CN" sz="2400" b="1" smtClean="0">
                <a:latin typeface="宋体" charset="-122"/>
                <a:ea typeface="楷体"/>
                <a:cs typeface="楷体"/>
              </a:rPr>
              <a:t>15g  </a:t>
            </a:r>
            <a:r>
              <a:rPr lang="zh-CN" altLang="en-US" sz="2400" b="1" smtClean="0">
                <a:latin typeface="宋体" charset="-122"/>
                <a:ea typeface="楷体"/>
                <a:cs typeface="楷体"/>
              </a:rPr>
              <a:t>石斛</a:t>
            </a:r>
            <a:r>
              <a:rPr lang="en-US" altLang="zh-CN" sz="2400" b="1" smtClean="0">
                <a:latin typeface="宋体" charset="-122"/>
                <a:ea typeface="楷体"/>
                <a:cs typeface="楷体"/>
              </a:rPr>
              <a:t>10g  </a:t>
            </a:r>
            <a:r>
              <a:rPr lang="zh-CN" altLang="en-US" sz="2400" b="1" smtClean="0">
                <a:latin typeface="宋体" charset="-122"/>
                <a:ea typeface="楷体"/>
                <a:cs typeface="楷体"/>
              </a:rPr>
              <a:t>玉竹</a:t>
            </a:r>
            <a:r>
              <a:rPr lang="en-US" altLang="zh-CN" sz="2400" b="1" smtClean="0">
                <a:latin typeface="宋体" charset="-122"/>
                <a:ea typeface="楷体"/>
                <a:cs typeface="楷体"/>
              </a:rPr>
              <a:t>10g  </a:t>
            </a:r>
            <a:r>
              <a:rPr lang="zh-CN" altLang="en-US" sz="2400" b="1" smtClean="0">
                <a:latin typeface="宋体" charset="-122"/>
                <a:ea typeface="楷体"/>
                <a:cs typeface="楷体"/>
              </a:rPr>
              <a:t>北沙参</a:t>
            </a:r>
            <a:r>
              <a:rPr lang="en-US" altLang="zh-CN" sz="2400" b="1" smtClean="0">
                <a:latin typeface="宋体" charset="-122"/>
                <a:ea typeface="楷体"/>
                <a:cs typeface="楷体"/>
              </a:rPr>
              <a:t>10g   </a:t>
            </a:r>
          </a:p>
          <a:p>
            <a:pPr eaLnBrk="1" hangingPunct="1">
              <a:lnSpc>
                <a:spcPct val="80000"/>
              </a:lnSpc>
              <a:buFont typeface="Georgia" pitchFamily="18" charset="0"/>
              <a:buNone/>
            </a:pPr>
            <a:r>
              <a:rPr lang="zh-CN" altLang="en-US" sz="2400" b="1" smtClean="0">
                <a:latin typeface="宋体" charset="-122"/>
                <a:ea typeface="楷体"/>
                <a:cs typeface="楷体"/>
              </a:rPr>
              <a:t>   共</a:t>
            </a:r>
            <a:r>
              <a:rPr lang="en-US" altLang="zh-CN" sz="2400" b="1" smtClean="0">
                <a:latin typeface="宋体" charset="-122"/>
                <a:ea typeface="楷体"/>
                <a:cs typeface="楷体"/>
              </a:rPr>
              <a:t>10</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buFont typeface="Georgia" pitchFamily="18" charset="0"/>
              <a:buNone/>
            </a:pP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solidFill>
                  <a:srgbClr val="800080"/>
                </a:solidFill>
                <a:latin typeface="宋体" charset="-122"/>
                <a:ea typeface="楷体"/>
                <a:cs typeface="楷体"/>
              </a:rPr>
              <a:t>    三诊</a:t>
            </a:r>
            <a:r>
              <a:rPr lang="zh-CN" altLang="en-US" sz="2400" b="1" smtClean="0">
                <a:latin typeface="宋体" charset="-122"/>
                <a:ea typeface="楷体"/>
                <a:cs typeface="楷体"/>
              </a:rPr>
              <a:t>：（</a:t>
            </a:r>
            <a:r>
              <a:rPr lang="en-US" altLang="zh-CN" sz="2400" b="1" smtClean="0">
                <a:latin typeface="宋体" charset="-122"/>
                <a:ea typeface="楷体"/>
                <a:cs typeface="楷体"/>
              </a:rPr>
              <a:t>2012</a:t>
            </a:r>
            <a:r>
              <a:rPr lang="zh-CN" altLang="en-US" sz="2400" b="1" smtClean="0">
                <a:latin typeface="宋体" charset="-122"/>
                <a:ea typeface="楷体"/>
                <a:cs typeface="楷体"/>
              </a:rPr>
              <a:t>年</a:t>
            </a:r>
            <a:r>
              <a:rPr lang="en-US" altLang="zh-CN" sz="2400" b="1" smtClean="0">
                <a:latin typeface="宋体" charset="-122"/>
                <a:ea typeface="楷体"/>
                <a:cs typeface="楷体"/>
              </a:rPr>
              <a:t>11</a:t>
            </a:r>
            <a:r>
              <a:rPr lang="zh-CN" altLang="en-US" sz="2400" b="1" smtClean="0">
                <a:latin typeface="宋体" charset="-122"/>
                <a:ea typeface="楷体"/>
                <a:cs typeface="楷体"/>
              </a:rPr>
              <a:t>月</a:t>
            </a:r>
            <a:r>
              <a:rPr lang="en-US" altLang="zh-CN" sz="2400" b="1" smtClean="0">
                <a:latin typeface="宋体" charset="-122"/>
                <a:ea typeface="楷体"/>
                <a:cs typeface="楷体"/>
              </a:rPr>
              <a:t>23</a:t>
            </a:r>
            <a:r>
              <a:rPr lang="zh-CN" altLang="en-US" sz="2400" b="1" smtClean="0">
                <a:latin typeface="宋体" charset="-122"/>
                <a:ea typeface="楷体"/>
                <a:cs typeface="楷体"/>
              </a:rPr>
              <a:t>日）</a:t>
            </a:r>
            <a:r>
              <a:rPr lang="en-US" altLang="zh-CN" sz="2400" b="1" smtClean="0">
                <a:latin typeface="宋体" charset="-122"/>
                <a:ea typeface="楷体"/>
                <a:cs typeface="楷体"/>
              </a:rPr>
              <a:t>LMP</a:t>
            </a:r>
            <a:r>
              <a:rPr lang="zh-CN" altLang="en-US" sz="2400" b="1" smtClean="0">
                <a:latin typeface="宋体" charset="-122"/>
                <a:ea typeface="楷体"/>
                <a:cs typeface="楷体"/>
              </a:rPr>
              <a:t>末次月经</a:t>
            </a:r>
            <a:r>
              <a:rPr lang="en-US" altLang="zh-CN" sz="2400" b="1" smtClean="0">
                <a:latin typeface="宋体" charset="-122"/>
                <a:ea typeface="楷体"/>
                <a:cs typeface="楷体"/>
              </a:rPr>
              <a:t>11</a:t>
            </a:r>
            <a:r>
              <a:rPr lang="zh-CN" altLang="en-US" sz="2400" b="1" smtClean="0">
                <a:latin typeface="宋体" charset="-122"/>
                <a:ea typeface="楷体"/>
                <a:cs typeface="楷体"/>
              </a:rPr>
              <a:t>月</a:t>
            </a:r>
            <a:r>
              <a:rPr lang="en-US" altLang="zh-CN" sz="2400" b="1" smtClean="0">
                <a:latin typeface="宋体" charset="-122"/>
                <a:ea typeface="楷体"/>
                <a:cs typeface="楷体"/>
              </a:rPr>
              <a:t>10</a:t>
            </a:r>
            <a:r>
              <a:rPr lang="zh-CN" altLang="en-US" sz="2400" b="1" smtClean="0">
                <a:latin typeface="宋体" charset="-122"/>
                <a:ea typeface="楷体"/>
                <a:cs typeface="楷体"/>
              </a:rPr>
              <a:t>日，</a:t>
            </a:r>
            <a:r>
              <a:rPr lang="en-US" altLang="zh-CN" sz="2400" b="1" smtClean="0">
                <a:latin typeface="宋体" charset="-122"/>
                <a:ea typeface="楷体"/>
                <a:cs typeface="楷体"/>
              </a:rPr>
              <a:t>5</a:t>
            </a:r>
            <a:r>
              <a:rPr lang="zh-CN" altLang="en-US" sz="2400" b="1" smtClean="0">
                <a:latin typeface="宋体" charset="-122"/>
                <a:ea typeface="楷体"/>
                <a:cs typeface="楷体"/>
              </a:rPr>
              <a:t>天干净，现在月经周期第</a:t>
            </a:r>
            <a:r>
              <a:rPr lang="en-US" altLang="zh-CN" sz="2400" b="1" smtClean="0">
                <a:latin typeface="宋体" charset="-122"/>
                <a:ea typeface="楷体"/>
                <a:cs typeface="楷体"/>
              </a:rPr>
              <a:t>14</a:t>
            </a:r>
            <a:r>
              <a:rPr lang="zh-CN" altLang="en-US" sz="2400" b="1" smtClean="0">
                <a:latin typeface="宋体" charset="-122"/>
                <a:ea typeface="楷体"/>
                <a:cs typeface="楷体"/>
              </a:rPr>
              <a:t>天，本月欲移植胚胎，腰酸减轻，疲劳好转，纳寐一般，大小便调，舌质淡，苔薄白，脉细。</a:t>
            </a:r>
            <a:r>
              <a:rPr lang="zh-CN" altLang="en-US" sz="2400" b="1" smtClean="0">
                <a:solidFill>
                  <a:srgbClr val="800080"/>
                </a:solidFill>
                <a:latin typeface="宋体" charset="-122"/>
                <a:ea typeface="楷体"/>
                <a:cs typeface="楷体"/>
              </a:rPr>
              <a:t>治以滋肾养阴，调补冲任</a:t>
            </a:r>
            <a:r>
              <a:rPr lang="zh-CN" altLang="en-US" sz="2400" b="1" smtClean="0">
                <a:latin typeface="宋体" charset="-122"/>
                <a:ea typeface="楷体"/>
                <a:cs typeface="楷体"/>
              </a:rPr>
              <a:t>。仍以</a:t>
            </a:r>
            <a:r>
              <a:rPr lang="zh-CN" altLang="en-US" sz="2400" b="1" smtClean="0">
                <a:solidFill>
                  <a:srgbClr val="800080"/>
                </a:solidFill>
                <a:latin typeface="宋体" charset="-122"/>
                <a:ea typeface="楷体"/>
                <a:cs typeface="楷体"/>
              </a:rPr>
              <a:t>六味地黄丸加减</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熟地</a:t>
            </a:r>
            <a:r>
              <a:rPr lang="en-US" sz="2400" b="1" smtClean="0">
                <a:latin typeface="宋体" charset="-122"/>
                <a:ea typeface="楷体"/>
                <a:cs typeface="楷体"/>
              </a:rPr>
              <a:t> </a:t>
            </a:r>
            <a:r>
              <a:rPr lang="en-US" altLang="zh-CN" sz="2400" b="1" smtClean="0">
                <a:latin typeface="宋体" charset="-122"/>
                <a:ea typeface="楷体"/>
                <a:cs typeface="楷体"/>
              </a:rPr>
              <a:t>15g  </a:t>
            </a:r>
            <a:r>
              <a:rPr lang="zh-CN" altLang="en-US" sz="2400" b="1" smtClean="0">
                <a:latin typeface="宋体" charset="-122"/>
                <a:ea typeface="楷体"/>
                <a:cs typeface="楷体"/>
              </a:rPr>
              <a:t>牡丹皮</a:t>
            </a:r>
            <a:r>
              <a:rPr lang="en-US" altLang="zh-CN" sz="2400" b="1" smtClean="0">
                <a:latin typeface="宋体" charset="-122"/>
                <a:ea typeface="楷体"/>
                <a:cs typeface="楷体"/>
              </a:rPr>
              <a:t>10g </a:t>
            </a:r>
            <a:r>
              <a:rPr lang="zh-CN" altLang="en-US" sz="2400" b="1" smtClean="0">
                <a:latin typeface="宋体" charset="-122"/>
                <a:ea typeface="楷体"/>
                <a:cs typeface="楷体"/>
              </a:rPr>
              <a:t>山茱萸</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    </a:t>
            </a:r>
            <a:r>
              <a:rPr lang="zh-CN" altLang="en-US" sz="2400" b="1" smtClean="0">
                <a:latin typeface="宋体" charset="-122"/>
                <a:ea typeface="楷体"/>
                <a:cs typeface="楷体"/>
              </a:rPr>
              <a:t>当归</a:t>
            </a:r>
            <a:r>
              <a:rPr lang="en-US" altLang="zh-CN" sz="2400" b="1" smtClean="0">
                <a:latin typeface="宋体" charset="-122"/>
                <a:ea typeface="楷体"/>
                <a:cs typeface="楷体"/>
              </a:rPr>
              <a:t>10g </a:t>
            </a:r>
          </a:p>
          <a:p>
            <a:pPr eaLnBrk="1" hangingPunct="1">
              <a:lnSpc>
                <a:spcPct val="80000"/>
              </a:lnSpc>
              <a:buFont typeface="Georgia" pitchFamily="18" charset="0"/>
              <a:buNone/>
            </a:pPr>
            <a:r>
              <a:rPr lang="zh-CN" altLang="en-US" sz="2400" b="1" smtClean="0">
                <a:latin typeface="宋体" charset="-122"/>
                <a:ea typeface="楷体"/>
                <a:cs typeface="楷体"/>
              </a:rPr>
              <a:t>   枸杞</a:t>
            </a:r>
            <a:r>
              <a:rPr lang="en-US" altLang="zh-CN" sz="2400" b="1" smtClean="0">
                <a:latin typeface="宋体" charset="-122"/>
                <a:ea typeface="楷体"/>
                <a:cs typeface="楷体"/>
              </a:rPr>
              <a:t>15g   </a:t>
            </a:r>
            <a:r>
              <a:rPr lang="zh-CN" altLang="en-US" sz="2400" b="1" smtClean="0">
                <a:latin typeface="宋体" charset="-122"/>
                <a:ea typeface="楷体"/>
                <a:cs typeface="楷体"/>
              </a:rPr>
              <a:t>桑葚子</a:t>
            </a:r>
            <a:r>
              <a:rPr lang="en-US" altLang="zh-CN" sz="2400" b="1" smtClean="0">
                <a:latin typeface="宋体" charset="-122"/>
                <a:ea typeface="楷体"/>
                <a:cs typeface="楷体"/>
              </a:rPr>
              <a:t>10g </a:t>
            </a:r>
            <a:r>
              <a:rPr lang="zh-CN" altLang="en-US" sz="2400" b="1" smtClean="0">
                <a:latin typeface="宋体" charset="-122"/>
                <a:ea typeface="楷体"/>
                <a:cs typeface="楷体"/>
              </a:rPr>
              <a:t>白芍</a:t>
            </a:r>
            <a:r>
              <a:rPr lang="en-US" altLang="zh-CN" sz="2400" b="1" smtClean="0">
                <a:latin typeface="宋体" charset="-122"/>
                <a:ea typeface="楷体"/>
                <a:cs typeface="楷体"/>
              </a:rPr>
              <a:t>15g   </a:t>
            </a:r>
            <a:r>
              <a:rPr lang="zh-CN" altLang="en-US" sz="2400" b="1" smtClean="0">
                <a:latin typeface="宋体" charset="-122"/>
                <a:ea typeface="楷体"/>
                <a:cs typeface="楷体"/>
              </a:rPr>
              <a:t>女贞子</a:t>
            </a:r>
            <a:r>
              <a:rPr lang="en-US" altLang="zh-CN" sz="2400" b="1" smtClean="0">
                <a:latin typeface="宋体" charset="-122"/>
                <a:ea typeface="楷体"/>
                <a:cs typeface="楷体"/>
              </a:rPr>
              <a:t>15g  </a:t>
            </a:r>
            <a:r>
              <a:rPr lang="zh-CN" altLang="en-US" sz="2400" b="1" smtClean="0">
                <a:latin typeface="宋体" charset="-122"/>
                <a:ea typeface="楷体"/>
                <a:cs typeface="楷体"/>
              </a:rPr>
              <a:t>旱莲草</a:t>
            </a:r>
            <a:r>
              <a:rPr lang="en-US" altLang="zh-CN" sz="2400" b="1" smtClean="0">
                <a:latin typeface="宋体" charset="-122"/>
                <a:ea typeface="楷体"/>
                <a:cs typeface="楷体"/>
              </a:rPr>
              <a:t>15g</a:t>
            </a:r>
          </a:p>
          <a:p>
            <a:pPr eaLnBrk="1" hangingPunct="1">
              <a:lnSpc>
                <a:spcPct val="80000"/>
              </a:lnSpc>
              <a:buFont typeface="Georgia" pitchFamily="18" charset="0"/>
              <a:buNone/>
            </a:pPr>
            <a:r>
              <a:rPr lang="zh-CN" altLang="en-US" sz="2400" b="1" smtClean="0">
                <a:latin typeface="宋体" charset="-122"/>
                <a:ea typeface="楷体"/>
                <a:cs typeface="楷体"/>
              </a:rPr>
              <a:t>   菟丝子</a:t>
            </a:r>
            <a:r>
              <a:rPr lang="en-US" altLang="zh-CN" sz="2400" b="1" smtClean="0">
                <a:latin typeface="宋体" charset="-122"/>
                <a:ea typeface="楷体"/>
                <a:cs typeface="楷体"/>
              </a:rPr>
              <a:t>15g </a:t>
            </a:r>
            <a:r>
              <a:rPr lang="zh-CN" altLang="en-US" sz="2400" b="1" smtClean="0">
                <a:latin typeface="宋体" charset="-122"/>
                <a:ea typeface="楷体"/>
                <a:cs typeface="楷体"/>
              </a:rPr>
              <a:t>玉竹</a:t>
            </a:r>
            <a:r>
              <a:rPr lang="en-US" altLang="zh-CN" sz="2400" b="1" smtClean="0">
                <a:latin typeface="宋体" charset="-122"/>
                <a:ea typeface="楷体"/>
                <a:cs typeface="楷体"/>
              </a:rPr>
              <a:t>10g   </a:t>
            </a:r>
            <a:r>
              <a:rPr lang="zh-CN" altLang="en-US" sz="2400" b="1" smtClean="0">
                <a:latin typeface="宋体" charset="-122"/>
                <a:ea typeface="楷体"/>
                <a:cs typeface="楷体"/>
              </a:rPr>
              <a:t>补骨脂</a:t>
            </a:r>
            <a:r>
              <a:rPr lang="en-US" altLang="zh-CN" sz="2400" b="1" smtClean="0">
                <a:latin typeface="宋体" charset="-122"/>
                <a:ea typeface="楷体"/>
                <a:cs typeface="楷体"/>
              </a:rPr>
              <a:t>15g </a:t>
            </a:r>
            <a:r>
              <a:rPr lang="zh-CN" altLang="en-US" sz="2400" b="1" smtClean="0">
                <a:latin typeface="宋体" charset="-122"/>
                <a:ea typeface="楷体"/>
                <a:cs typeface="楷体"/>
              </a:rPr>
              <a:t>巴戟天</a:t>
            </a:r>
            <a:r>
              <a:rPr lang="en-US" altLang="zh-CN" sz="2400" b="1" smtClean="0">
                <a:latin typeface="宋体" charset="-122"/>
                <a:ea typeface="楷体"/>
                <a:cs typeface="楷体"/>
              </a:rPr>
              <a:t>10g  </a:t>
            </a:r>
            <a:r>
              <a:rPr lang="zh-CN" altLang="en-US" sz="2400" b="1" smtClean="0">
                <a:latin typeface="宋体" charset="-122"/>
                <a:ea typeface="楷体"/>
                <a:cs typeface="楷体"/>
              </a:rPr>
              <a:t>石斛</a:t>
            </a:r>
            <a:r>
              <a:rPr lang="en-US" altLang="zh-CN" sz="2400" b="1" smtClean="0">
                <a:latin typeface="宋体" charset="-122"/>
                <a:ea typeface="楷体"/>
                <a:cs typeface="楷体"/>
              </a:rPr>
              <a:t>10g</a:t>
            </a:r>
          </a:p>
          <a:p>
            <a:pPr eaLnBrk="1" hangingPunct="1">
              <a:lnSpc>
                <a:spcPct val="80000"/>
              </a:lnSpc>
              <a:buFont typeface="Georgia" pitchFamily="18" charset="0"/>
              <a:buNone/>
            </a:pPr>
            <a:r>
              <a:rPr lang="zh-CN" altLang="en-US" sz="2400" b="1" smtClean="0">
                <a:latin typeface="宋体" charset="-122"/>
                <a:ea typeface="楷体"/>
                <a:cs typeface="楷体"/>
              </a:rPr>
              <a:t>    共</a:t>
            </a:r>
            <a:r>
              <a:rPr lang="en-US" altLang="zh-CN" sz="2400" b="1" smtClean="0">
                <a:latin typeface="宋体" charset="-122"/>
                <a:ea typeface="楷体"/>
                <a:cs typeface="楷体"/>
              </a:rPr>
              <a:t>10</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80000"/>
              </a:lnSpc>
              <a:buFont typeface="Georgia" pitchFamily="18" charset="0"/>
              <a:buNone/>
            </a:pPr>
            <a:endParaRPr lang="zh-CN" altLang="en-US" sz="2400"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内容占位符 2"/>
          <p:cNvSpPr>
            <a:spLocks noGrp="1"/>
          </p:cNvSpPr>
          <p:nvPr>
            <p:ph idx="1"/>
          </p:nvPr>
        </p:nvSpPr>
        <p:spPr>
          <a:xfrm>
            <a:off x="0" y="500063"/>
            <a:ext cx="8686800" cy="6073775"/>
          </a:xfrm>
        </p:spPr>
        <p:txBody>
          <a:bodyPr/>
          <a:lstStyle/>
          <a:p>
            <a:pPr eaLnBrk="1" hangingPunct="1">
              <a:lnSpc>
                <a:spcPct val="9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四诊</a:t>
            </a:r>
            <a:r>
              <a:rPr lang="zh-CN" altLang="en-US" sz="2400" b="1" smtClean="0">
                <a:latin typeface="宋体" charset="-122"/>
                <a:ea typeface="楷体"/>
                <a:cs typeface="楷体"/>
              </a:rPr>
              <a:t>：（</a:t>
            </a:r>
            <a:r>
              <a:rPr lang="en-US" altLang="zh-CN" sz="2400" b="1" smtClean="0">
                <a:latin typeface="宋体" charset="-122"/>
                <a:ea typeface="楷体"/>
                <a:cs typeface="楷体"/>
              </a:rPr>
              <a:t>2012</a:t>
            </a:r>
            <a:r>
              <a:rPr lang="zh-CN" altLang="en-US" sz="2400" b="1" smtClean="0">
                <a:latin typeface="宋体" charset="-122"/>
                <a:ea typeface="楷体"/>
                <a:cs typeface="楷体"/>
              </a:rPr>
              <a:t>年</a:t>
            </a:r>
            <a:r>
              <a:rPr lang="en-US" altLang="zh-CN" sz="2400" b="1" smtClean="0">
                <a:latin typeface="宋体" charset="-122"/>
                <a:ea typeface="楷体"/>
                <a:cs typeface="楷体"/>
              </a:rPr>
              <a:t>12</a:t>
            </a:r>
            <a:r>
              <a:rPr lang="zh-CN" altLang="en-US" sz="2400" b="1" smtClean="0">
                <a:latin typeface="宋体" charset="-122"/>
                <a:ea typeface="楷体"/>
                <a:cs typeface="楷体"/>
              </a:rPr>
              <a:t>月</a:t>
            </a:r>
            <a:r>
              <a:rPr lang="en-US" altLang="zh-CN" sz="2400" b="1" smtClean="0">
                <a:latin typeface="宋体" charset="-122"/>
                <a:ea typeface="楷体"/>
                <a:cs typeface="楷体"/>
              </a:rPr>
              <a:t>15</a:t>
            </a:r>
            <a:r>
              <a:rPr lang="zh-CN" altLang="en-US" sz="2400" b="1" smtClean="0">
                <a:latin typeface="宋体" charset="-122"/>
                <a:ea typeface="楷体"/>
                <a:cs typeface="楷体"/>
              </a:rPr>
              <a:t>日）胚胎移植后第</a:t>
            </a:r>
            <a:r>
              <a:rPr lang="en-US" altLang="zh-CN" sz="2400" b="1" smtClean="0">
                <a:latin typeface="宋体" charset="-122"/>
                <a:ea typeface="楷体"/>
                <a:cs typeface="楷体"/>
              </a:rPr>
              <a:t>10</a:t>
            </a:r>
            <a:r>
              <a:rPr lang="zh-CN" altLang="en-US" sz="2400" b="1" smtClean="0">
                <a:latin typeface="宋体" charset="-122"/>
                <a:ea typeface="楷体"/>
                <a:cs typeface="楷体"/>
              </a:rPr>
              <a:t>天，偶腰酸不适，疲劳好转，纳寐一般，大小便调，舌质淡，苔薄白，脉细。</a:t>
            </a:r>
            <a:r>
              <a:rPr lang="zh-CN" altLang="en-US" sz="2400" b="1" smtClean="0">
                <a:solidFill>
                  <a:srgbClr val="800080"/>
                </a:solidFill>
                <a:latin typeface="宋体" charset="-122"/>
                <a:ea typeface="楷体"/>
                <a:cs typeface="楷体"/>
              </a:rPr>
              <a:t>治以益气健脾，补肾安胎</a:t>
            </a:r>
            <a:r>
              <a:rPr lang="zh-CN" altLang="en-US" sz="2400" b="1" smtClean="0">
                <a:latin typeface="宋体" charset="-122"/>
                <a:ea typeface="楷体"/>
                <a:cs typeface="楷体"/>
              </a:rPr>
              <a:t>。方以</a:t>
            </a:r>
            <a:r>
              <a:rPr lang="zh-CN" altLang="en-US" sz="2400" b="1" smtClean="0">
                <a:solidFill>
                  <a:srgbClr val="800080"/>
                </a:solidFill>
                <a:latin typeface="宋体" charset="-122"/>
                <a:ea typeface="楷体"/>
                <a:cs typeface="楷体"/>
              </a:rPr>
              <a:t>寿胎丸加减</a:t>
            </a:r>
            <a:r>
              <a:rPr lang="zh-CN" altLang="en-US" sz="2400" b="1" smtClean="0">
                <a:latin typeface="宋体" charset="-122"/>
                <a:ea typeface="楷体"/>
                <a:cs typeface="楷体"/>
              </a:rPr>
              <a:t>：</a:t>
            </a:r>
          </a:p>
          <a:p>
            <a:pPr eaLnBrk="1" hangingPunct="1">
              <a:lnSpc>
                <a:spcPct val="90000"/>
              </a:lnSpc>
              <a:buFont typeface="Georgia" pitchFamily="18" charset="0"/>
              <a:buNone/>
            </a:pPr>
            <a:r>
              <a:rPr lang="zh-CN" altLang="en-US" sz="2400" b="1" smtClean="0">
                <a:latin typeface="宋体" charset="-122"/>
                <a:ea typeface="楷体"/>
                <a:cs typeface="楷体"/>
              </a:rPr>
              <a:t>   桑寄生</a:t>
            </a:r>
            <a:r>
              <a:rPr lang="en-US" altLang="zh-CN" sz="2400" b="1" smtClean="0">
                <a:latin typeface="宋体" charset="-122"/>
                <a:ea typeface="楷体"/>
                <a:cs typeface="楷体"/>
              </a:rPr>
              <a:t>15g  </a:t>
            </a:r>
            <a:r>
              <a:rPr lang="zh-CN" altLang="en-US" sz="2400" b="1" smtClean="0">
                <a:latin typeface="宋体" charset="-122"/>
                <a:ea typeface="楷体"/>
                <a:cs typeface="楷体"/>
              </a:rPr>
              <a:t>续断</a:t>
            </a:r>
            <a:r>
              <a:rPr lang="en-US" altLang="zh-CN" sz="2400" b="1" smtClean="0">
                <a:latin typeface="宋体" charset="-122"/>
                <a:ea typeface="楷体"/>
                <a:cs typeface="楷体"/>
              </a:rPr>
              <a:t>15g  </a:t>
            </a:r>
            <a:r>
              <a:rPr lang="zh-CN" altLang="en-US" sz="2400" b="1" smtClean="0">
                <a:latin typeface="宋体" charset="-122"/>
                <a:ea typeface="楷体"/>
                <a:cs typeface="楷体"/>
              </a:rPr>
              <a:t>菟丝子</a:t>
            </a:r>
            <a:r>
              <a:rPr lang="en-US" altLang="zh-CN" sz="2400" b="1" smtClean="0">
                <a:latin typeface="宋体" charset="-122"/>
                <a:ea typeface="楷体"/>
                <a:cs typeface="楷体"/>
              </a:rPr>
              <a:t>15g  </a:t>
            </a:r>
            <a:r>
              <a:rPr lang="zh-CN" altLang="en-US" sz="2400" b="1" smtClean="0">
                <a:latin typeface="宋体" charset="-122"/>
                <a:ea typeface="楷体"/>
                <a:cs typeface="楷体"/>
              </a:rPr>
              <a:t>杜仲</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 </a:t>
            </a:r>
          </a:p>
          <a:p>
            <a:pPr eaLnBrk="1" hangingPunct="1">
              <a:lnSpc>
                <a:spcPct val="90000"/>
              </a:lnSpc>
              <a:buFont typeface="Georgia" pitchFamily="18" charset="0"/>
              <a:buNone/>
            </a:pPr>
            <a:r>
              <a:rPr lang="zh-CN" altLang="en-US" sz="2400" b="1" smtClean="0">
                <a:latin typeface="宋体" charset="-122"/>
                <a:ea typeface="楷体"/>
                <a:cs typeface="楷体"/>
              </a:rPr>
              <a:t>   明党参</a:t>
            </a:r>
            <a:r>
              <a:rPr lang="en-US" altLang="zh-CN" sz="2400" b="1" smtClean="0">
                <a:latin typeface="宋体" charset="-122"/>
                <a:ea typeface="楷体"/>
                <a:cs typeface="楷体"/>
              </a:rPr>
              <a:t>15g  </a:t>
            </a:r>
            <a:r>
              <a:rPr lang="zh-CN" altLang="en-US" sz="2400" b="1" smtClean="0">
                <a:latin typeface="宋体" charset="-122"/>
                <a:ea typeface="楷体"/>
                <a:cs typeface="楷体"/>
              </a:rPr>
              <a:t>白术</a:t>
            </a:r>
            <a:r>
              <a:rPr lang="en-US" altLang="zh-CN" sz="2400" b="1" smtClean="0">
                <a:latin typeface="宋体" charset="-122"/>
                <a:ea typeface="楷体"/>
                <a:cs typeface="楷体"/>
              </a:rPr>
              <a:t>15g  </a:t>
            </a:r>
            <a:r>
              <a:rPr lang="zh-CN" altLang="en-US" sz="2400" b="1" smtClean="0">
                <a:latin typeface="宋体" charset="-122"/>
                <a:ea typeface="楷体"/>
                <a:cs typeface="楷体"/>
              </a:rPr>
              <a:t>桑葚子</a:t>
            </a:r>
            <a:r>
              <a:rPr lang="en-US" altLang="zh-CN" sz="2400" b="1" smtClean="0">
                <a:latin typeface="宋体" charset="-122"/>
                <a:ea typeface="楷体"/>
                <a:cs typeface="楷体"/>
              </a:rPr>
              <a:t>15g  </a:t>
            </a:r>
            <a:r>
              <a:rPr lang="zh-CN" altLang="en-US" sz="2400" b="1" smtClean="0">
                <a:latin typeface="宋体" charset="-122"/>
                <a:ea typeface="楷体"/>
                <a:cs typeface="楷体"/>
              </a:rPr>
              <a:t>白芍</a:t>
            </a:r>
            <a:r>
              <a:rPr lang="en-US" altLang="zh-CN" sz="2400" b="1" smtClean="0">
                <a:latin typeface="宋体" charset="-122"/>
                <a:ea typeface="楷体"/>
                <a:cs typeface="楷体"/>
              </a:rPr>
              <a:t>10g  </a:t>
            </a:r>
            <a:r>
              <a:rPr lang="zh-CN" altLang="en-US" sz="2400" b="1" smtClean="0">
                <a:latin typeface="宋体" charset="-122"/>
                <a:ea typeface="楷体"/>
                <a:cs typeface="楷体"/>
              </a:rPr>
              <a:t>麦芽</a:t>
            </a:r>
            <a:r>
              <a:rPr lang="en-US" altLang="zh-CN" sz="2400" b="1" smtClean="0">
                <a:latin typeface="宋体" charset="-122"/>
                <a:ea typeface="楷体"/>
                <a:cs typeface="楷体"/>
              </a:rPr>
              <a:t>15g </a:t>
            </a:r>
          </a:p>
          <a:p>
            <a:pPr eaLnBrk="1" hangingPunct="1">
              <a:lnSpc>
                <a:spcPct val="90000"/>
              </a:lnSpc>
              <a:buFont typeface="Georgia" pitchFamily="18" charset="0"/>
              <a:buNone/>
            </a:pPr>
            <a:r>
              <a:rPr lang="zh-CN" altLang="en-US" sz="2400" b="1" smtClean="0">
                <a:latin typeface="宋体" charset="-122"/>
                <a:ea typeface="楷体"/>
                <a:cs typeface="楷体"/>
              </a:rPr>
              <a:t>   砂仁</a:t>
            </a:r>
            <a:r>
              <a:rPr lang="en-US" altLang="zh-CN" sz="2400" b="1" smtClean="0">
                <a:latin typeface="宋体" charset="-122"/>
                <a:ea typeface="楷体"/>
                <a:cs typeface="楷体"/>
              </a:rPr>
              <a:t>6g  </a:t>
            </a:r>
            <a:r>
              <a:rPr lang="zh-CN" altLang="en-US" sz="2400" b="1" smtClean="0">
                <a:latin typeface="宋体" charset="-122"/>
                <a:ea typeface="楷体"/>
                <a:cs typeface="楷体"/>
              </a:rPr>
              <a:t>玉竹</a:t>
            </a:r>
            <a:r>
              <a:rPr lang="en-US" altLang="zh-CN" sz="2400" b="1" smtClean="0">
                <a:latin typeface="宋体" charset="-122"/>
                <a:ea typeface="楷体"/>
                <a:cs typeface="楷体"/>
              </a:rPr>
              <a:t>10g  </a:t>
            </a:r>
          </a:p>
          <a:p>
            <a:pPr eaLnBrk="1" hangingPunct="1">
              <a:lnSpc>
                <a:spcPct val="90000"/>
              </a:lnSpc>
              <a:buFont typeface="Georgia" pitchFamily="18" charset="0"/>
              <a:buNone/>
            </a:pPr>
            <a:r>
              <a:rPr lang="en-US" altLang="zh-CN" sz="2400" b="1" smtClean="0">
                <a:latin typeface="宋体" charset="-122"/>
                <a:ea typeface="楷体"/>
                <a:cs typeface="楷体"/>
              </a:rPr>
              <a:t>   7</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90000"/>
              </a:lnSpc>
              <a:buFont typeface="Georgia" pitchFamily="18" charset="0"/>
              <a:buNone/>
            </a:pPr>
            <a:r>
              <a:rPr lang="zh-CN" altLang="en-US" sz="2400" b="1" smtClean="0">
                <a:latin typeface="宋体" charset="-122"/>
                <a:ea typeface="楷体"/>
                <a:cs typeface="楷体"/>
              </a:rPr>
              <a:t>    </a:t>
            </a:r>
          </a:p>
          <a:p>
            <a:pPr eaLnBrk="1" hangingPunct="1">
              <a:lnSpc>
                <a:spcPct val="9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五诊</a:t>
            </a:r>
            <a:r>
              <a:rPr lang="zh-CN" altLang="en-US" sz="2400" b="1" smtClean="0">
                <a:latin typeface="宋体" charset="-122"/>
                <a:ea typeface="楷体"/>
                <a:cs typeface="楷体"/>
              </a:rPr>
              <a:t>：（</a:t>
            </a:r>
            <a:r>
              <a:rPr lang="en-US" altLang="zh-CN" sz="2400" b="1" smtClean="0">
                <a:latin typeface="宋体" charset="-122"/>
                <a:ea typeface="楷体"/>
                <a:cs typeface="楷体"/>
              </a:rPr>
              <a:t>2013</a:t>
            </a:r>
            <a:r>
              <a:rPr lang="zh-CN" altLang="en-US" sz="2400" b="1" smtClean="0">
                <a:latin typeface="宋体" charset="-122"/>
                <a:ea typeface="楷体"/>
                <a:cs typeface="楷体"/>
              </a:rPr>
              <a:t>年</a:t>
            </a:r>
            <a:r>
              <a:rPr lang="en-US" altLang="zh-CN" sz="2400" b="1" smtClean="0">
                <a:latin typeface="宋体" charset="-122"/>
                <a:ea typeface="楷体"/>
                <a:cs typeface="楷体"/>
              </a:rPr>
              <a:t>1</a:t>
            </a:r>
            <a:r>
              <a:rPr lang="zh-CN" altLang="en-US" sz="2400" b="1" smtClean="0">
                <a:latin typeface="宋体" charset="-122"/>
                <a:ea typeface="楷体"/>
                <a:cs typeface="楷体"/>
              </a:rPr>
              <a:t>月</a:t>
            </a:r>
            <a:r>
              <a:rPr lang="en-US" altLang="zh-CN" sz="2400" b="1" smtClean="0">
                <a:latin typeface="宋体" charset="-122"/>
                <a:ea typeface="楷体"/>
                <a:cs typeface="楷体"/>
              </a:rPr>
              <a:t>5</a:t>
            </a:r>
            <a:r>
              <a:rPr lang="zh-CN" altLang="en-US" sz="2400" b="1" smtClean="0">
                <a:latin typeface="宋体" charset="-122"/>
                <a:ea typeface="楷体"/>
                <a:cs typeface="楷体"/>
              </a:rPr>
              <a:t>日）患者尿</a:t>
            </a:r>
            <a:r>
              <a:rPr lang="en-US" altLang="zh-CN" sz="2400" b="1" smtClean="0">
                <a:latin typeface="宋体" charset="-122"/>
                <a:ea typeface="楷体"/>
                <a:cs typeface="楷体"/>
              </a:rPr>
              <a:t>hcg</a:t>
            </a:r>
            <a:r>
              <a:rPr lang="zh-CN" altLang="en-US" sz="2400" b="1" smtClean="0">
                <a:latin typeface="宋体" charset="-122"/>
                <a:ea typeface="楷体"/>
                <a:cs typeface="楷体"/>
              </a:rPr>
              <a:t>（</a:t>
            </a:r>
            <a:r>
              <a:rPr lang="en-US" altLang="zh-CN" sz="2400" b="1" smtClean="0">
                <a:latin typeface="宋体" charset="-122"/>
                <a:ea typeface="楷体"/>
                <a:cs typeface="楷体"/>
              </a:rPr>
              <a:t>+</a:t>
            </a:r>
            <a:r>
              <a:rPr lang="zh-CN" altLang="en-US" sz="2400" b="1" smtClean="0">
                <a:latin typeface="宋体" charset="-122"/>
                <a:ea typeface="楷体"/>
                <a:cs typeface="楷体"/>
              </a:rPr>
              <a:t>），腰酸不适好转，疲劳好转，纳寐一般，大小便调，舌质淡，苔薄白，脉细。</a:t>
            </a:r>
            <a:r>
              <a:rPr lang="zh-CN" altLang="en-US" sz="2400" b="1" smtClean="0">
                <a:solidFill>
                  <a:srgbClr val="800080"/>
                </a:solidFill>
                <a:latin typeface="宋体" charset="-122"/>
                <a:ea typeface="楷体"/>
                <a:cs typeface="楷体"/>
              </a:rPr>
              <a:t>治以益气健脾，补肾安胎</a:t>
            </a:r>
            <a:r>
              <a:rPr lang="zh-CN" altLang="en-US" sz="2400" b="1" smtClean="0">
                <a:latin typeface="宋体" charset="-122"/>
                <a:ea typeface="楷体"/>
                <a:cs typeface="楷体"/>
              </a:rPr>
              <a:t>。继续予以补肾养血调经，仍以</a:t>
            </a:r>
            <a:r>
              <a:rPr lang="zh-CN" altLang="en-US" sz="2400" b="1" smtClean="0">
                <a:solidFill>
                  <a:srgbClr val="800080"/>
                </a:solidFill>
                <a:latin typeface="宋体" charset="-122"/>
                <a:ea typeface="楷体"/>
                <a:cs typeface="楷体"/>
              </a:rPr>
              <a:t>寿胎丸加减</a:t>
            </a:r>
            <a:r>
              <a:rPr lang="zh-CN" altLang="en-US" sz="2400" b="1" smtClean="0">
                <a:latin typeface="宋体" charset="-122"/>
                <a:ea typeface="楷体"/>
                <a:cs typeface="楷体"/>
              </a:rPr>
              <a:t>：</a:t>
            </a:r>
          </a:p>
          <a:p>
            <a:pPr eaLnBrk="1" hangingPunct="1">
              <a:lnSpc>
                <a:spcPct val="90000"/>
              </a:lnSpc>
              <a:buFont typeface="Georgia" pitchFamily="18" charset="0"/>
              <a:buNone/>
            </a:pPr>
            <a:r>
              <a:rPr lang="zh-CN" altLang="en-US" sz="2400" b="1" smtClean="0">
                <a:latin typeface="宋体" charset="-122"/>
                <a:ea typeface="楷体"/>
                <a:cs typeface="楷体"/>
              </a:rPr>
              <a:t>    桑寄生</a:t>
            </a:r>
            <a:r>
              <a:rPr lang="en-US" altLang="zh-CN" sz="2400" b="1" smtClean="0">
                <a:latin typeface="宋体" charset="-122"/>
                <a:ea typeface="楷体"/>
                <a:cs typeface="楷体"/>
              </a:rPr>
              <a:t>15g   </a:t>
            </a:r>
            <a:r>
              <a:rPr lang="zh-CN" altLang="en-US" sz="2400" b="1" smtClean="0">
                <a:latin typeface="宋体" charset="-122"/>
                <a:ea typeface="楷体"/>
                <a:cs typeface="楷体"/>
              </a:rPr>
              <a:t>续断</a:t>
            </a:r>
            <a:r>
              <a:rPr lang="en-US" altLang="zh-CN" sz="2400" b="1" smtClean="0">
                <a:latin typeface="宋体" charset="-122"/>
                <a:ea typeface="楷体"/>
                <a:cs typeface="楷体"/>
              </a:rPr>
              <a:t>15g  </a:t>
            </a:r>
            <a:r>
              <a:rPr lang="zh-CN" altLang="en-US" sz="2400" b="1" smtClean="0">
                <a:latin typeface="宋体" charset="-122"/>
                <a:ea typeface="楷体"/>
                <a:cs typeface="楷体"/>
              </a:rPr>
              <a:t>菟丝子</a:t>
            </a:r>
            <a:r>
              <a:rPr lang="en-US" altLang="zh-CN" sz="2400" b="1" smtClean="0">
                <a:latin typeface="宋体" charset="-122"/>
                <a:ea typeface="楷体"/>
                <a:cs typeface="楷体"/>
              </a:rPr>
              <a:t>15g  </a:t>
            </a:r>
            <a:r>
              <a:rPr lang="zh-CN" altLang="en-US" sz="2400" b="1" smtClean="0">
                <a:latin typeface="宋体" charset="-122"/>
                <a:ea typeface="楷体"/>
                <a:cs typeface="楷体"/>
              </a:rPr>
              <a:t>杜仲</a:t>
            </a:r>
            <a:r>
              <a:rPr lang="en-US" altLang="zh-CN" sz="2400" b="1" smtClean="0">
                <a:latin typeface="宋体" charset="-122"/>
                <a:ea typeface="楷体"/>
                <a:cs typeface="楷体"/>
              </a:rPr>
              <a:t>15g  </a:t>
            </a:r>
            <a:r>
              <a:rPr lang="zh-CN" altLang="en-US" sz="2400" b="1" smtClean="0">
                <a:latin typeface="宋体" charset="-122"/>
                <a:ea typeface="楷体"/>
                <a:cs typeface="楷体"/>
              </a:rPr>
              <a:t>淮山</a:t>
            </a:r>
            <a:r>
              <a:rPr lang="en-US" altLang="zh-CN" sz="2400" b="1" smtClean="0">
                <a:latin typeface="宋体" charset="-122"/>
                <a:ea typeface="楷体"/>
                <a:cs typeface="楷体"/>
              </a:rPr>
              <a:t>15g </a:t>
            </a:r>
          </a:p>
          <a:p>
            <a:pPr eaLnBrk="1" hangingPunct="1">
              <a:lnSpc>
                <a:spcPct val="90000"/>
              </a:lnSpc>
              <a:buFont typeface="Georgia" pitchFamily="18" charset="0"/>
              <a:buNone/>
            </a:pPr>
            <a:r>
              <a:rPr lang="zh-CN" altLang="en-US" sz="2400" b="1" smtClean="0">
                <a:latin typeface="宋体" charset="-122"/>
                <a:ea typeface="楷体"/>
                <a:cs typeface="楷体"/>
              </a:rPr>
              <a:t>    明党参</a:t>
            </a:r>
            <a:r>
              <a:rPr lang="en-US" altLang="zh-CN" sz="2400" b="1" smtClean="0">
                <a:latin typeface="宋体" charset="-122"/>
                <a:ea typeface="楷体"/>
                <a:cs typeface="楷体"/>
              </a:rPr>
              <a:t>15g   </a:t>
            </a:r>
            <a:r>
              <a:rPr lang="zh-CN" altLang="en-US" sz="2400" b="1" smtClean="0">
                <a:latin typeface="宋体" charset="-122"/>
                <a:ea typeface="楷体"/>
                <a:cs typeface="楷体"/>
              </a:rPr>
              <a:t>白术</a:t>
            </a:r>
            <a:r>
              <a:rPr lang="en-US" altLang="zh-CN" sz="2400" b="1" smtClean="0">
                <a:latin typeface="宋体" charset="-122"/>
                <a:ea typeface="楷体"/>
                <a:cs typeface="楷体"/>
              </a:rPr>
              <a:t>15g  </a:t>
            </a:r>
            <a:r>
              <a:rPr lang="zh-CN" altLang="en-US" sz="2400" b="1" smtClean="0">
                <a:latin typeface="宋体" charset="-122"/>
                <a:ea typeface="楷体"/>
                <a:cs typeface="楷体"/>
              </a:rPr>
              <a:t>桑葚子</a:t>
            </a:r>
            <a:r>
              <a:rPr lang="en-US" altLang="zh-CN" sz="2400" b="1" smtClean="0">
                <a:latin typeface="宋体" charset="-122"/>
                <a:ea typeface="楷体"/>
                <a:cs typeface="楷体"/>
              </a:rPr>
              <a:t>15g  </a:t>
            </a:r>
            <a:r>
              <a:rPr lang="zh-CN" altLang="en-US" sz="2400" b="1" smtClean="0">
                <a:latin typeface="宋体" charset="-122"/>
                <a:ea typeface="楷体"/>
                <a:cs typeface="楷体"/>
              </a:rPr>
              <a:t>白芍</a:t>
            </a:r>
            <a:r>
              <a:rPr lang="en-US" altLang="zh-CN" sz="2400" b="1" smtClean="0">
                <a:latin typeface="宋体" charset="-122"/>
                <a:ea typeface="楷体"/>
                <a:cs typeface="楷体"/>
              </a:rPr>
              <a:t>10g  </a:t>
            </a:r>
            <a:r>
              <a:rPr lang="zh-CN" altLang="en-US" sz="2400" b="1" smtClean="0">
                <a:latin typeface="宋体" charset="-122"/>
                <a:ea typeface="楷体"/>
                <a:cs typeface="楷体"/>
              </a:rPr>
              <a:t>麦芽</a:t>
            </a:r>
            <a:r>
              <a:rPr lang="en-US" altLang="zh-CN" sz="2400" b="1" smtClean="0">
                <a:latin typeface="宋体" charset="-122"/>
                <a:ea typeface="楷体"/>
                <a:cs typeface="楷体"/>
              </a:rPr>
              <a:t>15g</a:t>
            </a:r>
          </a:p>
          <a:p>
            <a:pPr eaLnBrk="1" hangingPunct="1">
              <a:lnSpc>
                <a:spcPct val="90000"/>
              </a:lnSpc>
              <a:buFont typeface="Georgia" pitchFamily="18" charset="0"/>
              <a:buNone/>
            </a:pPr>
            <a:r>
              <a:rPr lang="zh-CN" altLang="en-US" sz="2400" b="1" smtClean="0">
                <a:latin typeface="宋体" charset="-122"/>
                <a:ea typeface="楷体"/>
                <a:cs typeface="楷体"/>
              </a:rPr>
              <a:t>    砂仁</a:t>
            </a:r>
            <a:r>
              <a:rPr lang="en-US" altLang="zh-CN" sz="2400" b="1" smtClean="0">
                <a:latin typeface="宋体" charset="-122"/>
                <a:ea typeface="楷体"/>
                <a:cs typeface="楷体"/>
              </a:rPr>
              <a:t>6g      </a:t>
            </a:r>
            <a:r>
              <a:rPr lang="zh-CN" altLang="en-US" sz="2400" b="1" smtClean="0">
                <a:latin typeface="宋体" charset="-122"/>
                <a:ea typeface="楷体"/>
                <a:cs typeface="楷体"/>
              </a:rPr>
              <a:t>玉竹</a:t>
            </a:r>
            <a:r>
              <a:rPr lang="en-US" altLang="zh-CN" sz="2400" b="1" smtClean="0">
                <a:latin typeface="宋体" charset="-122"/>
                <a:ea typeface="楷体"/>
                <a:cs typeface="楷体"/>
              </a:rPr>
              <a:t>10g  </a:t>
            </a:r>
            <a:r>
              <a:rPr lang="zh-CN" altLang="en-US" sz="2400" b="1" smtClean="0">
                <a:latin typeface="宋体" charset="-122"/>
                <a:ea typeface="楷体"/>
                <a:cs typeface="楷体"/>
              </a:rPr>
              <a:t>阿胶珠</a:t>
            </a:r>
            <a:r>
              <a:rPr lang="en-US" altLang="zh-CN" sz="2400" b="1" smtClean="0">
                <a:latin typeface="宋体" charset="-122"/>
                <a:ea typeface="楷体"/>
                <a:cs typeface="楷体"/>
              </a:rPr>
              <a:t>10g  </a:t>
            </a:r>
            <a:r>
              <a:rPr lang="zh-CN" altLang="en-US" sz="2400" b="1" smtClean="0">
                <a:latin typeface="宋体" charset="-122"/>
                <a:ea typeface="楷体"/>
                <a:cs typeface="楷体"/>
              </a:rPr>
              <a:t>荆芥炭</a:t>
            </a:r>
            <a:r>
              <a:rPr lang="en-US" altLang="zh-CN" sz="2400" b="1" smtClean="0">
                <a:latin typeface="宋体" charset="-122"/>
                <a:ea typeface="楷体"/>
                <a:cs typeface="楷体"/>
              </a:rPr>
              <a:t>10g </a:t>
            </a:r>
            <a:r>
              <a:rPr lang="zh-CN" altLang="en-US" sz="2400" b="1" smtClean="0">
                <a:latin typeface="宋体" charset="-122"/>
                <a:ea typeface="楷体"/>
                <a:cs typeface="楷体"/>
              </a:rPr>
              <a:t>竹茹</a:t>
            </a:r>
            <a:r>
              <a:rPr lang="en-US" altLang="zh-CN" sz="2400" b="1" smtClean="0">
                <a:latin typeface="宋体" charset="-122"/>
                <a:ea typeface="楷体"/>
                <a:cs typeface="楷体"/>
              </a:rPr>
              <a:t>10g</a:t>
            </a:r>
          </a:p>
          <a:p>
            <a:pPr eaLnBrk="1" hangingPunct="1">
              <a:lnSpc>
                <a:spcPct val="90000"/>
              </a:lnSpc>
              <a:buFont typeface="Georgia" pitchFamily="18" charset="0"/>
              <a:buNone/>
            </a:pPr>
            <a:r>
              <a:rPr lang="zh-CN" altLang="en-US" sz="2400" b="1" smtClean="0">
                <a:latin typeface="宋体" charset="-122"/>
                <a:ea typeface="楷体"/>
                <a:cs typeface="楷体"/>
              </a:rPr>
              <a:t>    共</a:t>
            </a:r>
            <a:r>
              <a:rPr lang="en-US" altLang="zh-CN" sz="2400" b="1" smtClean="0">
                <a:latin typeface="宋体" charset="-122"/>
                <a:ea typeface="楷体"/>
                <a:cs typeface="楷体"/>
              </a:rPr>
              <a:t>7</a:t>
            </a:r>
            <a:r>
              <a:rPr lang="zh-CN" altLang="en-US" sz="2400" b="1" smtClean="0">
                <a:latin typeface="宋体" charset="-122"/>
                <a:ea typeface="楷体"/>
                <a:cs typeface="楷体"/>
              </a:rPr>
              <a:t>剂，水煎服，日</a:t>
            </a:r>
            <a:r>
              <a:rPr lang="en-US" altLang="zh-CN" sz="2400" b="1" smtClean="0">
                <a:latin typeface="宋体" charset="-122"/>
                <a:ea typeface="楷体"/>
                <a:cs typeface="楷体"/>
              </a:rPr>
              <a:t>1</a:t>
            </a:r>
            <a:r>
              <a:rPr lang="zh-CN" altLang="en-US" sz="2400" b="1" smtClean="0">
                <a:latin typeface="宋体" charset="-122"/>
                <a:ea typeface="楷体"/>
                <a:cs typeface="楷体"/>
              </a:rPr>
              <a:t>剂，分两次服。</a:t>
            </a:r>
          </a:p>
          <a:p>
            <a:pPr eaLnBrk="1" hangingPunct="1">
              <a:lnSpc>
                <a:spcPct val="90000"/>
              </a:lnSpc>
            </a:pPr>
            <a:endParaRPr lang="zh-CN" altLang="en-US" sz="2400" smtClean="0">
              <a:latin typeface="宋体" charset="-122"/>
              <a:ea typeface="楷体"/>
              <a:cs typeface="楷体"/>
            </a:endParaRPr>
          </a:p>
          <a:p>
            <a:pPr eaLnBrk="1" hangingPunct="1">
              <a:lnSpc>
                <a:spcPct val="90000"/>
              </a:lnSpc>
            </a:pPr>
            <a:endParaRPr lang="zh-CN" altLang="en-US" sz="2400"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内容占位符 2"/>
          <p:cNvSpPr>
            <a:spLocks noGrp="1"/>
          </p:cNvSpPr>
          <p:nvPr>
            <p:ph idx="1"/>
          </p:nvPr>
        </p:nvSpPr>
        <p:spPr>
          <a:xfrm>
            <a:off x="428625" y="1143000"/>
            <a:ext cx="8229600" cy="4949825"/>
          </a:xfrm>
        </p:spPr>
        <p:txBody>
          <a:bodyPr/>
          <a:lstStyle/>
          <a:p>
            <a:pPr eaLnBrk="1" hangingPunct="1">
              <a:lnSpc>
                <a:spcPct val="90000"/>
              </a:lnSpc>
              <a:buFont typeface="Georgia" pitchFamily="18" charset="0"/>
              <a:buNone/>
            </a:pPr>
            <a:r>
              <a:rPr lang="zh-CN" altLang="en-US" b="1" smtClean="0">
                <a:solidFill>
                  <a:srgbClr val="FF0000"/>
                </a:solidFill>
                <a:latin typeface="隶书"/>
                <a:ea typeface="隶书"/>
                <a:cs typeface="隶书"/>
              </a:rPr>
              <a:t>按语</a:t>
            </a:r>
            <a:r>
              <a:rPr lang="zh-CN" altLang="en-US" b="1" smtClean="0">
                <a:latin typeface="隶书"/>
                <a:ea typeface="隶书"/>
                <a:cs typeface="隶书"/>
              </a:rPr>
              <a:t>：</a:t>
            </a:r>
          </a:p>
          <a:p>
            <a:pPr eaLnBrk="1" hangingPunct="1">
              <a:lnSpc>
                <a:spcPct val="90000"/>
              </a:lnSpc>
              <a:buFont typeface="Georgia" pitchFamily="18" charset="0"/>
              <a:buNone/>
            </a:pPr>
            <a:r>
              <a:rPr lang="en-US" altLang="zh-CN" b="1" smtClean="0">
                <a:latin typeface="宋体" charset="-122"/>
                <a:ea typeface="隶书"/>
                <a:cs typeface="隶书"/>
              </a:rPr>
              <a:t>    IVF-ET</a:t>
            </a:r>
            <a:r>
              <a:rPr lang="zh-CN" altLang="en-US" b="1" smtClean="0">
                <a:latin typeface="宋体" charset="-122"/>
                <a:ea typeface="隶书"/>
                <a:cs typeface="隶书"/>
              </a:rPr>
              <a:t>即体外受精</a:t>
            </a:r>
            <a:r>
              <a:rPr lang="en-US" altLang="zh-CN" b="1" smtClean="0">
                <a:latin typeface="宋体" charset="-122"/>
                <a:ea typeface="隶书"/>
                <a:cs typeface="隶书"/>
              </a:rPr>
              <a:t>-</a:t>
            </a:r>
            <a:r>
              <a:rPr lang="zh-CN" altLang="en-US" b="1" smtClean="0">
                <a:latin typeface="宋体" charset="-122"/>
                <a:ea typeface="隶书"/>
                <a:cs typeface="隶书"/>
              </a:rPr>
              <a:t>胚胎移植，是现在应用较多的一种辅助生殖技术，其成功率在</a:t>
            </a:r>
            <a:r>
              <a:rPr lang="en-US" altLang="zh-CN" b="1" smtClean="0">
                <a:latin typeface="宋体" charset="-122"/>
                <a:ea typeface="隶书"/>
                <a:cs typeface="隶书"/>
              </a:rPr>
              <a:t>35%</a:t>
            </a:r>
            <a:r>
              <a:rPr lang="zh-CN" altLang="en-US" b="1" smtClean="0">
                <a:latin typeface="宋体" charset="-122"/>
                <a:ea typeface="隶书"/>
                <a:cs typeface="隶书"/>
              </a:rPr>
              <a:t>左右，本案为</a:t>
            </a:r>
            <a:r>
              <a:rPr lang="en-US" altLang="zh-CN" b="1" smtClean="0">
                <a:latin typeface="宋体" charset="-122"/>
                <a:ea typeface="隶书"/>
                <a:cs typeface="隶书"/>
              </a:rPr>
              <a:t>5</a:t>
            </a:r>
            <a:r>
              <a:rPr lang="zh-CN" altLang="en-US" b="1" smtClean="0">
                <a:latin typeface="宋体" charset="-122"/>
                <a:ea typeface="隶书"/>
                <a:cs typeface="隶书"/>
              </a:rPr>
              <a:t>次试管婴儿失败，为确保第</a:t>
            </a:r>
            <a:r>
              <a:rPr lang="en-US" altLang="zh-CN" b="1" smtClean="0">
                <a:latin typeface="宋体" charset="-122"/>
                <a:ea typeface="隶书"/>
                <a:cs typeface="隶书"/>
              </a:rPr>
              <a:t>6</a:t>
            </a:r>
            <a:r>
              <a:rPr lang="zh-CN" altLang="en-US" b="1" smtClean="0">
                <a:latin typeface="宋体" charset="-122"/>
                <a:ea typeface="隶书"/>
                <a:cs typeface="隶书"/>
              </a:rPr>
              <a:t>次试管婴儿成功，来求中医药调理，为试管婴儿做辅助治疗。患者已被孕</a:t>
            </a:r>
            <a:r>
              <a:rPr lang="en-US" altLang="zh-CN" b="1" smtClean="0">
                <a:latin typeface="宋体" charset="-122"/>
                <a:ea typeface="隶书"/>
                <a:cs typeface="隶书"/>
              </a:rPr>
              <a:t>5</a:t>
            </a:r>
            <a:r>
              <a:rPr lang="zh-CN" altLang="en-US" b="1" smtClean="0">
                <a:latin typeface="宋体" charset="-122"/>
                <a:ea typeface="隶书"/>
                <a:cs typeface="隶书"/>
              </a:rPr>
              <a:t>次，数孕损伤肾气，肾精亏损，冲任受损，不能荣养胚胎故以失败告终。故证属肾阴亏虚，治疗以滋肾养阴，调补冲任为主，方用六味地黄丸加减治疗，为营养胚胎做好物质准备。胚胎移植后肾虚为本，以后天培养先天，故治疗予以补脾益肾，方用寿胎丸加减以保胎，故能使孕卵成功存活。</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内容占位符 2"/>
          <p:cNvSpPr>
            <a:spLocks noGrp="1"/>
          </p:cNvSpPr>
          <p:nvPr>
            <p:ph idx="1"/>
          </p:nvPr>
        </p:nvSpPr>
        <p:spPr>
          <a:xfrm>
            <a:off x="214313" y="642938"/>
            <a:ext cx="8786812" cy="5929312"/>
          </a:xfrm>
        </p:spPr>
        <p:txBody>
          <a:bodyPr/>
          <a:lstStyle/>
          <a:p>
            <a:pPr eaLnBrk="1" hangingPunct="1">
              <a:lnSpc>
                <a:spcPct val="90000"/>
              </a:lnSpc>
              <a:buFont typeface="Georgia" pitchFamily="18" charset="0"/>
              <a:buNone/>
            </a:pPr>
            <a:r>
              <a:rPr lang="zh-CN" altLang="en-US" sz="2600" b="1" smtClean="0">
                <a:latin typeface="宋体" charset="-122"/>
                <a:ea typeface="楷体"/>
                <a:cs typeface="楷体"/>
              </a:rPr>
              <a:t>病案</a:t>
            </a:r>
            <a:r>
              <a:rPr lang="en-US" altLang="zh-CN" sz="2600" b="1" smtClean="0">
                <a:latin typeface="宋体" charset="-122"/>
                <a:ea typeface="楷体"/>
                <a:cs typeface="楷体"/>
              </a:rPr>
              <a:t>3</a:t>
            </a:r>
            <a:endParaRPr lang="zh-CN" altLang="en-US" sz="2600" smtClean="0">
              <a:latin typeface="宋体" charset="-122"/>
              <a:ea typeface="楷体"/>
              <a:cs typeface="楷体"/>
            </a:endParaRPr>
          </a:p>
          <a:p>
            <a:pPr eaLnBrk="1" hangingPunct="1">
              <a:lnSpc>
                <a:spcPct val="90000"/>
              </a:lnSpc>
              <a:buFont typeface="Georgia" pitchFamily="18" charset="0"/>
              <a:buNone/>
            </a:pPr>
            <a:r>
              <a:rPr lang="zh-CN" altLang="en-US" sz="2000" b="1" smtClean="0">
                <a:latin typeface="宋体" charset="-122"/>
                <a:ea typeface="楷体"/>
                <a:cs typeface="楷体"/>
              </a:rPr>
              <a:t>    曾某某，女，</a:t>
            </a:r>
            <a:r>
              <a:rPr lang="en-US" altLang="zh-CN" sz="2000" b="1" smtClean="0">
                <a:latin typeface="宋体" charset="-122"/>
                <a:ea typeface="楷体"/>
                <a:cs typeface="楷体"/>
              </a:rPr>
              <a:t>31</a:t>
            </a:r>
            <a:r>
              <a:rPr lang="zh-CN" altLang="en-US" sz="2000" b="1" smtClean="0">
                <a:latin typeface="宋体" charset="-122"/>
                <a:ea typeface="楷体"/>
                <a:cs typeface="楷体"/>
              </a:rPr>
              <a:t>岁 ，建设银行职员。</a:t>
            </a:r>
            <a:r>
              <a:rPr lang="en-US" altLang="zh-CN" sz="2000" b="1" smtClean="0">
                <a:latin typeface="宋体" charset="-122"/>
                <a:ea typeface="楷体"/>
                <a:cs typeface="楷体"/>
              </a:rPr>
              <a:t>2013</a:t>
            </a:r>
            <a:r>
              <a:rPr lang="zh-CN" altLang="en-US" sz="2000" b="1" smtClean="0">
                <a:latin typeface="宋体" charset="-122"/>
                <a:ea typeface="楷体"/>
                <a:cs typeface="楷体"/>
              </a:rPr>
              <a:t>年</a:t>
            </a:r>
            <a:r>
              <a:rPr lang="en-US" altLang="zh-CN" sz="2000" b="1" smtClean="0">
                <a:latin typeface="宋体" charset="-122"/>
                <a:ea typeface="楷体"/>
                <a:cs typeface="楷体"/>
              </a:rPr>
              <a:t>9</a:t>
            </a:r>
            <a:r>
              <a:rPr lang="zh-CN" altLang="en-US" sz="2000" b="1" smtClean="0">
                <a:latin typeface="宋体" charset="-122"/>
                <a:ea typeface="楷体"/>
                <a:cs typeface="楷体"/>
              </a:rPr>
              <a:t>月</a:t>
            </a:r>
            <a:r>
              <a:rPr lang="en-US" altLang="zh-CN" sz="2000" b="1" smtClean="0">
                <a:latin typeface="宋体" charset="-122"/>
                <a:ea typeface="楷体"/>
                <a:cs typeface="楷体"/>
              </a:rPr>
              <a:t>29</a:t>
            </a:r>
            <a:r>
              <a:rPr lang="zh-CN" altLang="en-US" sz="2000" b="1" smtClean="0">
                <a:latin typeface="宋体" charset="-122"/>
                <a:ea typeface="楷体"/>
                <a:cs typeface="楷体"/>
              </a:rPr>
              <a:t>日初诊</a:t>
            </a:r>
          </a:p>
          <a:p>
            <a:pPr eaLnBrk="1" hangingPunct="1">
              <a:lnSpc>
                <a:spcPct val="90000"/>
              </a:lnSpc>
              <a:buFont typeface="Georgia" pitchFamily="18" charset="0"/>
              <a:buNone/>
            </a:pPr>
            <a:r>
              <a:rPr lang="zh-CN" altLang="en-US" sz="2000" b="1" smtClean="0">
                <a:latin typeface="宋体" charset="-122"/>
                <a:ea typeface="楷体"/>
                <a:cs typeface="楷体"/>
              </a:rPr>
              <a:t>    主诉：未避孕未孕</a:t>
            </a:r>
            <a:r>
              <a:rPr lang="en-US" altLang="zh-CN" sz="2000" b="1" smtClean="0">
                <a:latin typeface="宋体" charset="-122"/>
                <a:ea typeface="楷体"/>
                <a:cs typeface="楷体"/>
              </a:rPr>
              <a:t>5</a:t>
            </a:r>
            <a:r>
              <a:rPr lang="zh-CN" altLang="en-US" sz="2000" b="1" smtClean="0">
                <a:latin typeface="宋体" charset="-122"/>
                <a:ea typeface="楷体"/>
                <a:cs typeface="楷体"/>
              </a:rPr>
              <a:t>年。停经</a:t>
            </a:r>
            <a:r>
              <a:rPr lang="en-US" altLang="zh-CN" sz="2000" b="1" smtClean="0">
                <a:latin typeface="宋体" charset="-122"/>
                <a:ea typeface="楷体"/>
                <a:cs typeface="楷体"/>
              </a:rPr>
              <a:t>3</a:t>
            </a:r>
            <a:r>
              <a:rPr lang="zh-CN" altLang="en-US" sz="2000" b="1" smtClean="0">
                <a:latin typeface="宋体" charset="-122"/>
                <a:ea typeface="楷体"/>
                <a:cs typeface="楷体"/>
              </a:rPr>
              <a:t>月。</a:t>
            </a:r>
          </a:p>
          <a:p>
            <a:pPr eaLnBrk="1" hangingPunct="1">
              <a:lnSpc>
                <a:spcPct val="90000"/>
              </a:lnSpc>
              <a:buFont typeface="Georgia" pitchFamily="18" charset="0"/>
              <a:buNone/>
            </a:pPr>
            <a:r>
              <a:rPr lang="zh-CN" altLang="en-US" sz="2000" b="1" smtClean="0">
                <a:latin typeface="宋体" charset="-122"/>
                <a:ea typeface="楷体"/>
                <a:cs typeface="楷体"/>
              </a:rPr>
              <a:t>    患者诉</a:t>
            </a:r>
            <a:r>
              <a:rPr lang="en-US" altLang="zh-CN" sz="2000" b="1" smtClean="0">
                <a:latin typeface="宋体" charset="-122"/>
                <a:ea typeface="楷体"/>
                <a:cs typeface="楷体"/>
              </a:rPr>
              <a:t>19</a:t>
            </a:r>
            <a:r>
              <a:rPr lang="zh-CN" altLang="en-US" sz="2000" b="1" smtClean="0">
                <a:latin typeface="宋体" charset="-122"/>
                <a:ea typeface="楷体"/>
                <a:cs typeface="楷体"/>
              </a:rPr>
              <a:t>岁孕</a:t>
            </a:r>
            <a:r>
              <a:rPr lang="en-US" altLang="zh-CN" sz="2000" b="1" smtClean="0">
                <a:latin typeface="宋体" charset="-122"/>
                <a:ea typeface="楷体"/>
                <a:cs typeface="楷体"/>
              </a:rPr>
              <a:t>1</a:t>
            </a:r>
            <a:r>
              <a:rPr lang="zh-CN" altLang="en-US" sz="2000" b="1" smtClean="0">
                <a:latin typeface="宋体" charset="-122"/>
                <a:ea typeface="楷体"/>
                <a:cs typeface="楷体"/>
              </a:rPr>
              <a:t>人流</a:t>
            </a:r>
            <a:r>
              <a:rPr lang="en-US" altLang="zh-CN" sz="2000" b="1" smtClean="0">
                <a:latin typeface="宋体" charset="-122"/>
                <a:ea typeface="楷体"/>
                <a:cs typeface="楷体"/>
              </a:rPr>
              <a:t>1</a:t>
            </a:r>
            <a:r>
              <a:rPr lang="zh-CN" altLang="en-US" sz="2000" b="1" smtClean="0">
                <a:latin typeface="宋体" charset="-122"/>
                <a:ea typeface="楷体"/>
                <a:cs typeface="楷体"/>
              </a:rPr>
              <a:t>，</a:t>
            </a:r>
            <a:r>
              <a:rPr lang="en-US" altLang="zh-CN" sz="2000" b="1" smtClean="0">
                <a:latin typeface="宋体" charset="-122"/>
                <a:ea typeface="楷体"/>
                <a:cs typeface="楷体"/>
              </a:rPr>
              <a:t>26</a:t>
            </a:r>
            <a:r>
              <a:rPr lang="zh-CN" altLang="en-US" sz="2000" b="1" smtClean="0">
                <a:latin typeface="宋体" charset="-122"/>
                <a:ea typeface="楷体"/>
                <a:cs typeface="楷体"/>
              </a:rPr>
              <a:t>岁结婚，一直未避孕未孕。</a:t>
            </a:r>
            <a:r>
              <a:rPr lang="en-US" altLang="zh-CN" sz="2000" b="1" smtClean="0">
                <a:latin typeface="宋体" charset="-122"/>
                <a:ea typeface="楷体"/>
                <a:cs typeface="楷体"/>
              </a:rPr>
              <a:t>2013</a:t>
            </a:r>
            <a:r>
              <a:rPr lang="zh-CN" altLang="en-US" sz="2000" b="1" smtClean="0">
                <a:latin typeface="宋体" charset="-122"/>
                <a:ea typeface="楷体"/>
                <a:cs typeface="楷体"/>
              </a:rPr>
              <a:t>年</a:t>
            </a:r>
            <a:r>
              <a:rPr lang="en-US" altLang="zh-CN" sz="2000" b="1" smtClean="0">
                <a:latin typeface="宋体" charset="-122"/>
                <a:ea typeface="楷体"/>
                <a:cs typeface="楷体"/>
              </a:rPr>
              <a:t>5</a:t>
            </a:r>
            <a:r>
              <a:rPr lang="zh-CN" altLang="en-US" sz="2000" b="1" smtClean="0">
                <a:latin typeface="宋体" charset="-122"/>
                <a:ea typeface="楷体"/>
                <a:cs typeface="楷体"/>
              </a:rPr>
              <a:t>月行</a:t>
            </a:r>
            <a:r>
              <a:rPr lang="en-US" altLang="zh-CN" sz="2000" b="1" smtClean="0">
                <a:latin typeface="宋体" charset="-122"/>
                <a:ea typeface="楷体"/>
                <a:cs typeface="楷体"/>
              </a:rPr>
              <a:t>HSG</a:t>
            </a:r>
            <a:r>
              <a:rPr lang="zh-CN" altLang="en-US" sz="2000" b="1" smtClean="0">
                <a:latin typeface="宋体" charset="-122"/>
                <a:ea typeface="楷体"/>
                <a:cs typeface="楷体"/>
              </a:rPr>
              <a:t>，示输卵管通畅，一直在外院就诊。平时月经</a:t>
            </a:r>
            <a:r>
              <a:rPr lang="en-US" altLang="zh-CN" sz="2000" b="1" smtClean="0">
                <a:latin typeface="宋体" charset="-122"/>
                <a:ea typeface="楷体"/>
                <a:cs typeface="楷体"/>
              </a:rPr>
              <a:t>5/(40-60)</a:t>
            </a:r>
            <a:r>
              <a:rPr lang="zh-CN" altLang="en-US" sz="2000" b="1" smtClean="0">
                <a:latin typeface="宋体" charset="-122"/>
                <a:ea typeface="楷体"/>
                <a:cs typeface="楷体"/>
              </a:rPr>
              <a:t>天，量中，色暗红，有血块。周期逐渐延长达（</a:t>
            </a:r>
            <a:r>
              <a:rPr lang="en-US" altLang="zh-CN" sz="2000" b="1" smtClean="0">
                <a:latin typeface="宋体" charset="-122"/>
                <a:ea typeface="楷体"/>
                <a:cs typeface="楷体"/>
              </a:rPr>
              <a:t>4-5</a:t>
            </a:r>
            <a:r>
              <a:rPr lang="zh-CN" altLang="en-US" sz="2000" b="1" smtClean="0">
                <a:latin typeface="宋体" charset="-122"/>
                <a:ea typeface="楷体"/>
                <a:cs typeface="楷体"/>
              </a:rPr>
              <a:t>）</a:t>
            </a:r>
            <a:r>
              <a:rPr lang="en-US" altLang="zh-CN" sz="2000" b="1" smtClean="0">
                <a:latin typeface="宋体" charset="-122"/>
                <a:ea typeface="楷体"/>
                <a:cs typeface="楷体"/>
              </a:rPr>
              <a:t>/(60-90)</a:t>
            </a:r>
            <a:r>
              <a:rPr lang="zh-CN" altLang="en-US" sz="2000" b="1" smtClean="0">
                <a:latin typeface="宋体" charset="-122"/>
                <a:ea typeface="楷体"/>
                <a:cs typeface="楷体"/>
              </a:rPr>
              <a:t>天，量不多。</a:t>
            </a:r>
            <a:r>
              <a:rPr lang="en-US" altLang="zh-CN" sz="2000" b="1" smtClean="0">
                <a:latin typeface="宋体" charset="-122"/>
                <a:ea typeface="楷体"/>
                <a:cs typeface="楷体"/>
              </a:rPr>
              <a:t>LMP</a:t>
            </a:r>
            <a:r>
              <a:rPr lang="zh-CN" altLang="en-US" sz="2000" b="1" smtClean="0">
                <a:latin typeface="宋体" charset="-122"/>
                <a:ea typeface="楷体"/>
                <a:cs typeface="楷体"/>
              </a:rPr>
              <a:t>，</a:t>
            </a:r>
            <a:r>
              <a:rPr lang="en-US" altLang="zh-CN" sz="2000" b="1" smtClean="0">
                <a:latin typeface="宋体" charset="-122"/>
                <a:ea typeface="楷体"/>
                <a:cs typeface="楷体"/>
              </a:rPr>
              <a:t>2013</a:t>
            </a:r>
            <a:r>
              <a:rPr lang="zh-CN" altLang="en-US" sz="2000" b="1" smtClean="0">
                <a:latin typeface="宋体" charset="-122"/>
                <a:ea typeface="楷体"/>
                <a:cs typeface="楷体"/>
              </a:rPr>
              <a:t>年</a:t>
            </a:r>
            <a:r>
              <a:rPr lang="en-US" altLang="zh-CN" sz="2000" b="1" smtClean="0">
                <a:latin typeface="宋体" charset="-122"/>
                <a:ea typeface="楷体"/>
                <a:cs typeface="楷体"/>
              </a:rPr>
              <a:t>6</a:t>
            </a:r>
            <a:r>
              <a:rPr lang="zh-CN" altLang="en-US" sz="2000" b="1" smtClean="0">
                <a:latin typeface="宋体" charset="-122"/>
                <a:ea typeface="楷体"/>
                <a:cs typeface="楷体"/>
              </a:rPr>
              <a:t>月</a:t>
            </a:r>
            <a:r>
              <a:rPr lang="en-US" altLang="zh-CN" sz="2000" b="1" smtClean="0">
                <a:latin typeface="宋体" charset="-122"/>
                <a:ea typeface="楷体"/>
                <a:cs typeface="楷体"/>
              </a:rPr>
              <a:t>16</a:t>
            </a:r>
            <a:r>
              <a:rPr lang="zh-CN" altLang="en-US" sz="2000" b="1" smtClean="0">
                <a:latin typeface="宋体" charset="-122"/>
                <a:ea typeface="楷体"/>
                <a:cs typeface="楷体"/>
              </a:rPr>
              <a:t>日，现已停经</a:t>
            </a:r>
            <a:r>
              <a:rPr lang="en-US" altLang="zh-CN" sz="2000" b="1" smtClean="0">
                <a:latin typeface="宋体" charset="-122"/>
                <a:ea typeface="楷体"/>
                <a:cs typeface="楷体"/>
              </a:rPr>
              <a:t>3</a:t>
            </a:r>
            <a:r>
              <a:rPr lang="zh-CN" altLang="en-US" sz="2000" b="1" smtClean="0">
                <a:latin typeface="宋体" charset="-122"/>
                <a:ea typeface="楷体"/>
                <a:cs typeface="楷体"/>
              </a:rPr>
              <a:t>月，舌暗红，苔薄白，脉弦细。既往体健，由于久不受孕，情志不畅，加之工作生活压力大。检查：心肺（</a:t>
            </a:r>
            <a:r>
              <a:rPr lang="en-US" altLang="zh-CN" sz="2000" b="1" smtClean="0">
                <a:latin typeface="宋体" charset="-122"/>
                <a:ea typeface="楷体"/>
                <a:cs typeface="楷体"/>
              </a:rPr>
              <a:t>-),</a:t>
            </a:r>
            <a:r>
              <a:rPr lang="zh-CN" altLang="en-US" sz="2000" b="1" smtClean="0">
                <a:latin typeface="宋体" charset="-122"/>
                <a:ea typeface="楷体"/>
                <a:cs typeface="楷体"/>
              </a:rPr>
              <a:t>腹软，无压痛及反跳痛。妇科检查：外阴（－），阴道畅，内有少量分泌物，宫颈光滑，宫体前位，大小质正常，双附件（－）。激素水平测定：</a:t>
            </a:r>
            <a:r>
              <a:rPr lang="en-US" altLang="zh-CN" sz="2000" b="1" smtClean="0">
                <a:latin typeface="宋体" charset="-122"/>
                <a:ea typeface="楷体"/>
                <a:cs typeface="楷体"/>
              </a:rPr>
              <a:t>LH:4.1IU/L</a:t>
            </a:r>
            <a:r>
              <a:rPr lang="zh-CN" altLang="en-US" sz="2000" b="1" smtClean="0">
                <a:latin typeface="宋体" charset="-122"/>
                <a:ea typeface="楷体"/>
                <a:cs typeface="楷体"/>
              </a:rPr>
              <a:t>，</a:t>
            </a:r>
            <a:r>
              <a:rPr lang="en-US" sz="2000" b="1" smtClean="0">
                <a:latin typeface="宋体" charset="-122"/>
                <a:ea typeface="楷体"/>
                <a:cs typeface="楷体"/>
              </a:rPr>
              <a:t> </a:t>
            </a:r>
            <a:r>
              <a:rPr lang="en-US" altLang="zh-CN" sz="2000" b="1" smtClean="0">
                <a:latin typeface="宋体" charset="-122"/>
                <a:ea typeface="楷体"/>
                <a:cs typeface="楷体"/>
              </a:rPr>
              <a:t>FSH:15.8IU/L</a:t>
            </a:r>
            <a:r>
              <a:rPr lang="zh-CN" altLang="en-US" sz="2000" b="1" smtClean="0">
                <a:latin typeface="宋体" charset="-122"/>
                <a:ea typeface="楷体"/>
                <a:cs typeface="楷体"/>
              </a:rPr>
              <a:t>，</a:t>
            </a:r>
            <a:r>
              <a:rPr lang="en-US" sz="2000" b="1" smtClean="0">
                <a:latin typeface="宋体" charset="-122"/>
                <a:ea typeface="楷体"/>
                <a:cs typeface="楷体"/>
              </a:rPr>
              <a:t> </a:t>
            </a:r>
            <a:r>
              <a:rPr lang="en-US" altLang="zh-CN" sz="2000" b="1" smtClean="0">
                <a:latin typeface="宋体" charset="-122"/>
                <a:ea typeface="楷体"/>
                <a:cs typeface="楷体"/>
              </a:rPr>
              <a:t>T:43 </a:t>
            </a:r>
            <a:r>
              <a:rPr lang="zh-CN" altLang="en-US" sz="2000" b="1" smtClean="0">
                <a:latin typeface="宋体" charset="-122"/>
                <a:ea typeface="楷体"/>
                <a:cs typeface="楷体"/>
              </a:rPr>
              <a:t>增高。</a:t>
            </a:r>
            <a:r>
              <a:rPr lang="en-US" altLang="zh-CN" sz="2000" b="1" smtClean="0">
                <a:latin typeface="宋体" charset="-122"/>
                <a:ea typeface="楷体"/>
                <a:cs typeface="楷体"/>
              </a:rPr>
              <a:t>B</a:t>
            </a:r>
            <a:r>
              <a:rPr lang="zh-CN" altLang="en-US" sz="2000" b="1" smtClean="0">
                <a:latin typeface="宋体" charset="-122"/>
                <a:ea typeface="楷体"/>
                <a:cs typeface="楷体"/>
              </a:rPr>
              <a:t>超示内膜</a:t>
            </a:r>
            <a:r>
              <a:rPr lang="en-US" altLang="zh-CN" sz="2000" b="1" smtClean="0">
                <a:latin typeface="宋体" charset="-122"/>
                <a:ea typeface="楷体"/>
                <a:cs typeface="楷体"/>
              </a:rPr>
              <a:t>4mm</a:t>
            </a:r>
            <a:r>
              <a:rPr lang="zh-CN" altLang="en-US" sz="2000" b="1" smtClean="0">
                <a:latin typeface="宋体" charset="-122"/>
                <a:ea typeface="楷体"/>
                <a:cs typeface="楷体"/>
              </a:rPr>
              <a:t>。双侧卵巢</a:t>
            </a:r>
            <a:r>
              <a:rPr lang="en-US" altLang="zh-CN" sz="2000" b="1" smtClean="0">
                <a:latin typeface="宋体" charset="-122"/>
                <a:ea typeface="楷体"/>
                <a:cs typeface="楷体"/>
              </a:rPr>
              <a:t>12</a:t>
            </a:r>
            <a:r>
              <a:rPr lang="zh-CN" altLang="en-US" sz="2000" b="1" smtClean="0">
                <a:latin typeface="宋体" charset="-122"/>
                <a:ea typeface="楷体"/>
                <a:cs typeface="楷体"/>
              </a:rPr>
              <a:t>个小于</a:t>
            </a:r>
            <a:r>
              <a:rPr lang="en-US" altLang="zh-CN" sz="2000" b="1" smtClean="0">
                <a:latin typeface="宋体" charset="-122"/>
                <a:ea typeface="楷体"/>
                <a:cs typeface="楷体"/>
              </a:rPr>
              <a:t>10mm</a:t>
            </a:r>
            <a:r>
              <a:rPr lang="zh-CN" altLang="en-US" sz="2000" b="1" smtClean="0">
                <a:latin typeface="宋体" charset="-122"/>
                <a:ea typeface="楷体"/>
                <a:cs typeface="楷体"/>
              </a:rPr>
              <a:t>小卵泡，诊断为多囊卵巢综合征，继发不孕。</a:t>
            </a:r>
          </a:p>
          <a:p>
            <a:pPr eaLnBrk="1" hangingPunct="1">
              <a:lnSpc>
                <a:spcPct val="80000"/>
              </a:lnSpc>
              <a:buFont typeface="Georgia" pitchFamily="18" charset="0"/>
              <a:buNone/>
            </a:pPr>
            <a:r>
              <a:rPr lang="zh-CN" altLang="en-US" sz="2000" b="1" smtClean="0">
                <a:latin typeface="宋体" charset="-122"/>
                <a:ea typeface="楷体"/>
                <a:cs typeface="楷体"/>
              </a:rPr>
              <a:t>      </a:t>
            </a:r>
            <a:r>
              <a:rPr lang="zh-CN" altLang="en-US" sz="2000" b="1" smtClean="0">
                <a:solidFill>
                  <a:srgbClr val="800080"/>
                </a:solidFill>
                <a:latin typeface="宋体" charset="-122"/>
                <a:ea typeface="楷体"/>
                <a:cs typeface="楷体"/>
              </a:rPr>
              <a:t>治以滋养肝肾，养血调经，以归肾丸加减</a:t>
            </a:r>
          </a:p>
          <a:p>
            <a:pPr eaLnBrk="1" hangingPunct="1">
              <a:lnSpc>
                <a:spcPct val="80000"/>
              </a:lnSpc>
              <a:buFont typeface="Georgia" pitchFamily="18" charset="0"/>
              <a:buNone/>
            </a:pPr>
            <a:r>
              <a:rPr lang="zh-CN" altLang="en-US" sz="2000" b="1" smtClean="0">
                <a:latin typeface="宋体" charset="-122"/>
                <a:ea typeface="楷体"/>
                <a:cs typeface="楷体"/>
              </a:rPr>
              <a:t>    熟地</a:t>
            </a:r>
            <a:r>
              <a:rPr lang="en-US" altLang="zh-CN" sz="2000" b="1" smtClean="0">
                <a:latin typeface="宋体" charset="-122"/>
                <a:ea typeface="楷体"/>
                <a:cs typeface="楷体"/>
              </a:rPr>
              <a:t>15g   </a:t>
            </a:r>
            <a:r>
              <a:rPr lang="zh-CN" altLang="en-US" sz="2000" b="1" smtClean="0">
                <a:latin typeface="宋体" charset="-122"/>
                <a:ea typeface="楷体"/>
                <a:cs typeface="楷体"/>
              </a:rPr>
              <a:t>丹皮</a:t>
            </a:r>
            <a:r>
              <a:rPr lang="en-US" altLang="zh-CN" sz="2000" b="1" smtClean="0">
                <a:latin typeface="宋体" charset="-122"/>
                <a:ea typeface="楷体"/>
                <a:cs typeface="楷体"/>
              </a:rPr>
              <a:t>15g   </a:t>
            </a:r>
            <a:r>
              <a:rPr lang="zh-CN" altLang="en-US" sz="2000" b="1" smtClean="0">
                <a:latin typeface="宋体" charset="-122"/>
                <a:ea typeface="楷体"/>
                <a:cs typeface="楷体"/>
              </a:rPr>
              <a:t>山药</a:t>
            </a:r>
            <a:r>
              <a:rPr lang="en-US" altLang="zh-CN" sz="2000" b="1" smtClean="0">
                <a:latin typeface="宋体" charset="-122"/>
                <a:ea typeface="楷体"/>
                <a:cs typeface="楷体"/>
              </a:rPr>
              <a:t>15g   </a:t>
            </a:r>
            <a:r>
              <a:rPr lang="zh-CN" altLang="en-US" sz="2000" b="1" smtClean="0">
                <a:latin typeface="宋体" charset="-122"/>
                <a:ea typeface="楷体"/>
                <a:cs typeface="楷体"/>
              </a:rPr>
              <a:t>枸杞</a:t>
            </a:r>
            <a:r>
              <a:rPr lang="en-US" altLang="zh-CN" sz="2000" b="1" smtClean="0">
                <a:latin typeface="宋体" charset="-122"/>
                <a:ea typeface="楷体"/>
                <a:cs typeface="楷体"/>
              </a:rPr>
              <a:t>15g   </a:t>
            </a:r>
            <a:r>
              <a:rPr lang="zh-CN" altLang="en-US" sz="2000" b="1" smtClean="0">
                <a:latin typeface="宋体" charset="-122"/>
                <a:ea typeface="楷体"/>
                <a:cs typeface="楷体"/>
              </a:rPr>
              <a:t>白芍</a:t>
            </a:r>
            <a:r>
              <a:rPr lang="en-US" altLang="zh-CN" sz="2000" b="1" smtClean="0">
                <a:latin typeface="宋体" charset="-122"/>
                <a:ea typeface="楷体"/>
                <a:cs typeface="楷体"/>
              </a:rPr>
              <a:t>15g </a:t>
            </a:r>
          </a:p>
          <a:p>
            <a:pPr eaLnBrk="1" hangingPunct="1">
              <a:lnSpc>
                <a:spcPct val="80000"/>
              </a:lnSpc>
              <a:buFont typeface="Georgia" pitchFamily="18" charset="0"/>
              <a:buNone/>
            </a:pPr>
            <a:r>
              <a:rPr lang="zh-CN" altLang="en-US" sz="2000" b="1" smtClean="0">
                <a:latin typeface="宋体" charset="-122"/>
                <a:ea typeface="楷体"/>
                <a:cs typeface="楷体"/>
              </a:rPr>
              <a:t>    桑椹</a:t>
            </a:r>
            <a:r>
              <a:rPr lang="en-US" altLang="zh-CN" sz="2000" b="1" smtClean="0">
                <a:latin typeface="宋体" charset="-122"/>
                <a:ea typeface="楷体"/>
                <a:cs typeface="楷体"/>
              </a:rPr>
              <a:t>10g   </a:t>
            </a:r>
            <a:r>
              <a:rPr lang="zh-CN" altLang="en-US" sz="2000" b="1" smtClean="0">
                <a:latin typeface="宋体" charset="-122"/>
                <a:ea typeface="楷体"/>
                <a:cs typeface="楷体"/>
              </a:rPr>
              <a:t>紫河车</a:t>
            </a:r>
            <a:r>
              <a:rPr lang="en-US" altLang="zh-CN" sz="2000" b="1" smtClean="0">
                <a:latin typeface="宋体" charset="-122"/>
                <a:ea typeface="楷体"/>
                <a:cs typeface="楷体"/>
              </a:rPr>
              <a:t>6g  </a:t>
            </a:r>
            <a:r>
              <a:rPr lang="zh-CN" altLang="en-US" sz="2000" b="1" smtClean="0">
                <a:latin typeface="宋体" charset="-122"/>
                <a:ea typeface="楷体"/>
                <a:cs typeface="楷体"/>
              </a:rPr>
              <a:t>阿胶</a:t>
            </a:r>
            <a:r>
              <a:rPr lang="en-US" altLang="zh-CN" sz="2000" b="1" smtClean="0">
                <a:latin typeface="宋体" charset="-122"/>
                <a:ea typeface="楷体"/>
                <a:cs typeface="楷体"/>
              </a:rPr>
              <a:t>10g   </a:t>
            </a:r>
            <a:r>
              <a:rPr lang="zh-CN" altLang="en-US" sz="2000" b="1" smtClean="0">
                <a:latin typeface="宋体" charset="-122"/>
                <a:ea typeface="楷体"/>
                <a:cs typeface="楷体"/>
              </a:rPr>
              <a:t>菟丝子</a:t>
            </a:r>
            <a:r>
              <a:rPr lang="en-US" altLang="zh-CN" sz="2000" b="1" smtClean="0">
                <a:latin typeface="宋体" charset="-122"/>
                <a:ea typeface="楷体"/>
                <a:cs typeface="楷体"/>
              </a:rPr>
              <a:t>10g </a:t>
            </a:r>
            <a:r>
              <a:rPr lang="zh-CN" altLang="en-US" sz="2000" b="1" smtClean="0">
                <a:latin typeface="宋体" charset="-122"/>
                <a:ea typeface="楷体"/>
                <a:cs typeface="楷体"/>
              </a:rPr>
              <a:t>当归</a:t>
            </a:r>
            <a:r>
              <a:rPr lang="en-US" altLang="zh-CN" sz="2000" b="1" smtClean="0">
                <a:latin typeface="宋体" charset="-122"/>
                <a:ea typeface="楷体"/>
                <a:cs typeface="楷体"/>
              </a:rPr>
              <a:t>12g</a:t>
            </a:r>
          </a:p>
          <a:p>
            <a:pPr eaLnBrk="1" hangingPunct="1">
              <a:lnSpc>
                <a:spcPct val="80000"/>
              </a:lnSpc>
              <a:buFont typeface="Georgia" pitchFamily="18" charset="0"/>
              <a:buNone/>
            </a:pPr>
            <a:r>
              <a:rPr lang="zh-CN" altLang="en-US" sz="2000" b="1" smtClean="0">
                <a:latin typeface="宋体" charset="-122"/>
                <a:ea typeface="楷体"/>
                <a:cs typeface="楷体"/>
              </a:rPr>
              <a:t>    女贞子</a:t>
            </a:r>
            <a:r>
              <a:rPr lang="en-US" altLang="zh-CN" sz="2000" b="1" smtClean="0">
                <a:latin typeface="宋体" charset="-122"/>
                <a:ea typeface="楷体"/>
                <a:cs typeface="楷体"/>
              </a:rPr>
              <a:t>15g </a:t>
            </a:r>
            <a:r>
              <a:rPr lang="zh-CN" altLang="en-US" sz="2000" b="1" smtClean="0">
                <a:latin typeface="宋体" charset="-122"/>
                <a:ea typeface="楷体"/>
                <a:cs typeface="楷体"/>
              </a:rPr>
              <a:t>旱莲草</a:t>
            </a:r>
            <a:r>
              <a:rPr lang="en-US" altLang="zh-CN" sz="2000" b="1" smtClean="0">
                <a:latin typeface="宋体" charset="-122"/>
                <a:ea typeface="楷体"/>
                <a:cs typeface="楷体"/>
              </a:rPr>
              <a:t>10g </a:t>
            </a:r>
            <a:r>
              <a:rPr lang="zh-CN" altLang="en-US" sz="2000" b="1" smtClean="0">
                <a:latin typeface="宋体" charset="-122"/>
                <a:ea typeface="楷体"/>
                <a:cs typeface="楷体"/>
              </a:rPr>
              <a:t>补骨脂</a:t>
            </a:r>
            <a:r>
              <a:rPr lang="en-US" altLang="zh-CN" sz="2000" b="1" smtClean="0">
                <a:latin typeface="宋体" charset="-122"/>
                <a:ea typeface="楷体"/>
                <a:cs typeface="楷体"/>
              </a:rPr>
              <a:t>10g </a:t>
            </a:r>
            <a:r>
              <a:rPr lang="zh-CN" altLang="en-US" sz="2000" b="1" smtClean="0">
                <a:latin typeface="宋体" charset="-122"/>
                <a:ea typeface="楷体"/>
                <a:cs typeface="楷体"/>
              </a:rPr>
              <a:t>郁金</a:t>
            </a:r>
            <a:r>
              <a:rPr lang="en-US" altLang="zh-CN" sz="2000" b="1" smtClean="0">
                <a:latin typeface="宋体" charset="-122"/>
                <a:ea typeface="楷体"/>
                <a:cs typeface="楷体"/>
              </a:rPr>
              <a:t>10g </a:t>
            </a:r>
          </a:p>
          <a:p>
            <a:pPr eaLnBrk="1" hangingPunct="1">
              <a:lnSpc>
                <a:spcPct val="80000"/>
              </a:lnSpc>
              <a:buFont typeface="Georgia" pitchFamily="18" charset="0"/>
              <a:buNone/>
            </a:pPr>
            <a:r>
              <a:rPr lang="zh-CN" altLang="en-US" sz="2000" b="1" smtClean="0">
                <a:latin typeface="宋体" charset="-122"/>
                <a:ea typeface="楷体"/>
                <a:cs typeface="楷体"/>
              </a:rPr>
              <a:t>    服上方</a:t>
            </a:r>
            <a:r>
              <a:rPr lang="en-US" altLang="zh-CN" sz="2000" b="1" smtClean="0">
                <a:latin typeface="宋体" charset="-122"/>
                <a:ea typeface="楷体"/>
                <a:cs typeface="楷体"/>
              </a:rPr>
              <a:t>14</a:t>
            </a:r>
            <a:r>
              <a:rPr lang="zh-CN" altLang="en-US" sz="2000" b="1" smtClean="0">
                <a:latin typeface="宋体" charset="-122"/>
                <a:ea typeface="楷体"/>
                <a:cs typeface="楷体"/>
              </a:rPr>
              <a:t>剂，每日一剂，水煎，分两次服。</a:t>
            </a:r>
          </a:p>
          <a:p>
            <a:pPr eaLnBrk="1" hangingPunct="1">
              <a:lnSpc>
                <a:spcPct val="80000"/>
              </a:lnSpc>
              <a:buFont typeface="Georgia" pitchFamily="18" charset="0"/>
              <a:buNone/>
            </a:pPr>
            <a:r>
              <a:rPr lang="zh-CN" altLang="en-US" sz="2000" b="1" smtClean="0">
                <a:latin typeface="宋体" charset="-122"/>
                <a:ea typeface="楷体"/>
                <a:cs typeface="楷体"/>
              </a:rPr>
              <a:t>    西药人工周期即：补佳乐</a:t>
            </a:r>
            <a:r>
              <a:rPr lang="en-US" sz="2000" b="1" smtClean="0">
                <a:latin typeface="宋体" charset="-122"/>
                <a:ea typeface="楷体"/>
                <a:cs typeface="楷体"/>
              </a:rPr>
              <a:t> </a:t>
            </a:r>
            <a:r>
              <a:rPr lang="en-US" altLang="zh-CN" sz="2000" b="1" smtClean="0">
                <a:latin typeface="宋体" charset="-122"/>
                <a:ea typeface="楷体"/>
                <a:cs typeface="楷体"/>
              </a:rPr>
              <a:t>1</a:t>
            </a:r>
            <a:r>
              <a:rPr lang="zh-CN" altLang="en-US" sz="2000" b="1" smtClean="0">
                <a:latin typeface="宋体" charset="-122"/>
                <a:ea typeface="楷体"/>
                <a:cs typeface="楷体"/>
              </a:rPr>
              <a:t>片</a:t>
            </a:r>
            <a:r>
              <a:rPr lang="en-US" altLang="zh-CN" sz="2000" b="1" smtClean="0">
                <a:latin typeface="宋体" charset="-122"/>
                <a:ea typeface="楷体"/>
                <a:cs typeface="楷体"/>
              </a:rPr>
              <a:t>×21</a:t>
            </a:r>
            <a:r>
              <a:rPr lang="zh-CN" altLang="en-US" sz="2000" b="1" smtClean="0">
                <a:latin typeface="宋体" charset="-122"/>
                <a:ea typeface="楷体"/>
                <a:cs typeface="楷体"/>
              </a:rPr>
              <a:t>片</a:t>
            </a:r>
            <a:r>
              <a:rPr lang="en-US" sz="2000" b="1" smtClean="0">
                <a:latin typeface="宋体" charset="-122"/>
                <a:ea typeface="楷体"/>
                <a:cs typeface="楷体"/>
              </a:rPr>
              <a:t>  </a:t>
            </a:r>
            <a:r>
              <a:rPr lang="zh-CN" altLang="en-US" sz="2000" b="1" smtClean="0">
                <a:latin typeface="宋体" charset="-122"/>
                <a:ea typeface="楷体"/>
                <a:cs typeface="楷体"/>
              </a:rPr>
              <a:t>每日一片 连服</a:t>
            </a:r>
            <a:r>
              <a:rPr lang="en-US" altLang="zh-CN" sz="2000" b="1" smtClean="0">
                <a:latin typeface="宋体" charset="-122"/>
                <a:ea typeface="楷体"/>
                <a:cs typeface="楷体"/>
              </a:rPr>
              <a:t>21</a:t>
            </a:r>
            <a:r>
              <a:rPr lang="zh-CN" altLang="en-US" sz="2000" b="1" smtClean="0">
                <a:latin typeface="宋体" charset="-122"/>
                <a:ea typeface="楷体"/>
                <a:cs typeface="楷体"/>
              </a:rPr>
              <a:t>天，月经第</a:t>
            </a:r>
            <a:r>
              <a:rPr lang="en-US" altLang="zh-CN" sz="2000" b="1" smtClean="0">
                <a:latin typeface="宋体" charset="-122"/>
                <a:ea typeface="楷体"/>
                <a:cs typeface="楷体"/>
              </a:rPr>
              <a:t>14</a:t>
            </a:r>
            <a:r>
              <a:rPr lang="zh-CN" altLang="en-US" sz="2000" b="1" smtClean="0">
                <a:latin typeface="宋体" charset="-122"/>
                <a:ea typeface="楷体"/>
                <a:cs typeface="楷体"/>
              </a:rPr>
              <a:t>天开始加服用黄体酮，一次两片，一日两次，服七天。</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内容占位符 2"/>
          <p:cNvSpPr>
            <a:spLocks noGrp="1"/>
          </p:cNvSpPr>
          <p:nvPr>
            <p:ph idx="1"/>
          </p:nvPr>
        </p:nvSpPr>
        <p:spPr>
          <a:xfrm>
            <a:off x="214313" y="666750"/>
            <a:ext cx="8472487" cy="6002338"/>
          </a:xfrm>
        </p:spPr>
        <p:txBody>
          <a:bodyPr/>
          <a:lstStyle/>
          <a:p>
            <a:pPr eaLnBrk="1" hangingPunct="1">
              <a:lnSpc>
                <a:spcPct val="80000"/>
              </a:lnSpc>
            </a:pPr>
            <a:endParaRPr lang="zh-CN" altLang="en-US" sz="2400" smtClean="0">
              <a:latin typeface="宋体" charset="-122"/>
              <a:ea typeface="楷体"/>
              <a:cs typeface="楷体"/>
            </a:endParaRPr>
          </a:p>
          <a:p>
            <a:pPr eaLnBrk="1" hangingPunct="1">
              <a:lnSpc>
                <a:spcPct val="80000"/>
              </a:lnSpc>
              <a:buFont typeface="Georgia" pitchFamily="18" charset="0"/>
              <a:buNone/>
            </a:pPr>
            <a:r>
              <a:rPr lang="zh-CN" altLang="en-US" sz="2400" smtClean="0">
                <a:solidFill>
                  <a:srgbClr val="800080"/>
                </a:solidFill>
                <a:latin typeface="宋体" charset="-122"/>
                <a:ea typeface="楷体"/>
                <a:cs typeface="楷体"/>
              </a:rPr>
              <a:t>    </a:t>
            </a:r>
            <a:r>
              <a:rPr lang="zh-CN" altLang="en-US" sz="2400" b="1" smtClean="0">
                <a:solidFill>
                  <a:srgbClr val="800080"/>
                </a:solidFill>
                <a:latin typeface="宋体" charset="-122"/>
                <a:ea typeface="楷体"/>
                <a:cs typeface="楷体"/>
              </a:rPr>
              <a:t>复诊</a:t>
            </a:r>
            <a:r>
              <a:rPr lang="zh-CN" altLang="en-US" sz="2400" b="1" smtClean="0">
                <a:latin typeface="宋体" charset="-122"/>
                <a:ea typeface="楷体"/>
                <a:cs typeface="楷体"/>
              </a:rPr>
              <a:t>：服上方后，精神好转，饮食增进，月经尚未来潮，按中西药人工周期调治，舌红，苔薄，脉弦。考虑月经前期，中药以活血化瘀调经，</a:t>
            </a:r>
            <a:r>
              <a:rPr lang="zh-CN" altLang="en-US" sz="2400" b="1" smtClean="0">
                <a:solidFill>
                  <a:srgbClr val="800080"/>
                </a:solidFill>
                <a:latin typeface="宋体" charset="-122"/>
                <a:ea typeface="楷体"/>
                <a:cs typeface="楷体"/>
              </a:rPr>
              <a:t>方以桃红四物汤加减</a:t>
            </a:r>
          </a:p>
          <a:p>
            <a:pPr eaLnBrk="1" hangingPunct="1">
              <a:lnSpc>
                <a:spcPct val="80000"/>
              </a:lnSpc>
              <a:buFont typeface="Georgia" pitchFamily="18" charset="0"/>
              <a:buNone/>
            </a:pPr>
            <a:r>
              <a:rPr lang="zh-CN" altLang="en-US" sz="2400" b="1" smtClean="0">
                <a:solidFill>
                  <a:srgbClr val="800080"/>
                </a:solidFill>
                <a:latin typeface="宋体" charset="-122"/>
                <a:ea typeface="楷体"/>
                <a:cs typeface="楷体"/>
              </a:rPr>
              <a:t>   </a:t>
            </a:r>
            <a:r>
              <a:rPr lang="zh-CN" altLang="en-US" sz="2400" b="1" smtClean="0">
                <a:latin typeface="宋体" charset="-122"/>
                <a:ea typeface="楷体"/>
                <a:cs typeface="楷体"/>
              </a:rPr>
              <a:t>当归</a:t>
            </a:r>
            <a:r>
              <a:rPr lang="en-US" altLang="zh-CN" sz="2400" b="1" smtClean="0">
                <a:latin typeface="宋体" charset="-122"/>
                <a:ea typeface="楷体"/>
                <a:cs typeface="楷体"/>
              </a:rPr>
              <a:t>10g    </a:t>
            </a:r>
            <a:r>
              <a:rPr lang="zh-CN" altLang="en-US" sz="2400" b="1" smtClean="0">
                <a:latin typeface="宋体" charset="-122"/>
                <a:ea typeface="楷体"/>
                <a:cs typeface="楷体"/>
              </a:rPr>
              <a:t>赤芍</a:t>
            </a:r>
            <a:r>
              <a:rPr lang="en-US" altLang="zh-CN" sz="2400" b="1" smtClean="0">
                <a:latin typeface="宋体" charset="-122"/>
                <a:ea typeface="楷体"/>
                <a:cs typeface="楷体"/>
              </a:rPr>
              <a:t>10g   </a:t>
            </a:r>
            <a:r>
              <a:rPr lang="zh-CN" altLang="en-US" sz="2400" b="1" smtClean="0">
                <a:latin typeface="宋体" charset="-122"/>
                <a:ea typeface="楷体"/>
                <a:cs typeface="楷体"/>
              </a:rPr>
              <a:t>川芎</a:t>
            </a:r>
            <a:r>
              <a:rPr lang="en-US" altLang="zh-CN" sz="2400" b="1" smtClean="0">
                <a:latin typeface="宋体" charset="-122"/>
                <a:ea typeface="楷体"/>
                <a:cs typeface="楷体"/>
              </a:rPr>
              <a:t>10g   </a:t>
            </a:r>
            <a:r>
              <a:rPr lang="zh-CN" altLang="en-US" sz="2400" b="1" smtClean="0">
                <a:latin typeface="宋体" charset="-122"/>
                <a:ea typeface="楷体"/>
                <a:cs typeface="楷体"/>
              </a:rPr>
              <a:t>桃红</a:t>
            </a:r>
            <a:r>
              <a:rPr lang="en-US" altLang="zh-CN" sz="2400" b="1" smtClean="0">
                <a:latin typeface="宋体" charset="-122"/>
                <a:ea typeface="楷体"/>
                <a:cs typeface="楷体"/>
              </a:rPr>
              <a:t>10g   </a:t>
            </a:r>
            <a:r>
              <a:rPr lang="zh-CN" altLang="en-US" sz="2400" b="1" smtClean="0">
                <a:latin typeface="宋体" charset="-122"/>
                <a:ea typeface="楷体"/>
                <a:cs typeface="楷体"/>
              </a:rPr>
              <a:t>红花</a:t>
            </a:r>
            <a:r>
              <a:rPr lang="en-US" altLang="zh-CN" sz="2400" b="1" smtClean="0">
                <a:latin typeface="宋体" charset="-122"/>
                <a:ea typeface="楷体"/>
                <a:cs typeface="楷体"/>
              </a:rPr>
              <a:t>10g</a:t>
            </a:r>
          </a:p>
          <a:p>
            <a:pPr eaLnBrk="1" hangingPunct="1">
              <a:lnSpc>
                <a:spcPct val="80000"/>
              </a:lnSpc>
              <a:buFont typeface="Georgia" pitchFamily="18" charset="0"/>
              <a:buNone/>
            </a:pPr>
            <a:r>
              <a:rPr lang="en-US" altLang="zh-CN" sz="2400" b="1" smtClean="0">
                <a:latin typeface="宋体" charset="-122"/>
                <a:ea typeface="楷体"/>
                <a:cs typeface="楷体"/>
              </a:rPr>
              <a:t>   </a:t>
            </a:r>
            <a:r>
              <a:rPr lang="zh-CN" altLang="en-US" sz="2400" b="1" smtClean="0">
                <a:latin typeface="宋体" charset="-122"/>
                <a:ea typeface="楷体"/>
                <a:cs typeface="楷体"/>
              </a:rPr>
              <a:t>三棱</a:t>
            </a:r>
            <a:r>
              <a:rPr lang="en-US" altLang="zh-CN" sz="2400" b="1" smtClean="0">
                <a:latin typeface="宋体" charset="-122"/>
                <a:ea typeface="楷体"/>
                <a:cs typeface="楷体"/>
              </a:rPr>
              <a:t>10g    </a:t>
            </a:r>
            <a:r>
              <a:rPr lang="zh-CN" altLang="en-US" sz="2400" b="1" smtClean="0">
                <a:latin typeface="宋体" charset="-122"/>
                <a:ea typeface="楷体"/>
                <a:cs typeface="楷体"/>
              </a:rPr>
              <a:t>莪术</a:t>
            </a:r>
            <a:r>
              <a:rPr lang="en-US" altLang="zh-CN" sz="2400" b="1" smtClean="0">
                <a:latin typeface="宋体" charset="-122"/>
                <a:ea typeface="楷体"/>
                <a:cs typeface="楷体"/>
              </a:rPr>
              <a:t>10g   </a:t>
            </a:r>
            <a:r>
              <a:rPr lang="zh-CN" altLang="en-US" sz="2400" b="1" smtClean="0">
                <a:latin typeface="宋体" charset="-122"/>
                <a:ea typeface="楷体"/>
                <a:cs typeface="楷体"/>
              </a:rPr>
              <a:t>丹参</a:t>
            </a:r>
            <a:r>
              <a:rPr lang="en-US" altLang="zh-CN" sz="2400" b="1" smtClean="0">
                <a:latin typeface="宋体" charset="-122"/>
                <a:ea typeface="楷体"/>
                <a:cs typeface="楷体"/>
              </a:rPr>
              <a:t>15g   </a:t>
            </a:r>
            <a:r>
              <a:rPr lang="zh-CN" altLang="en-US" sz="2400" b="1" smtClean="0">
                <a:latin typeface="宋体" charset="-122"/>
                <a:ea typeface="楷体"/>
                <a:cs typeface="楷体"/>
              </a:rPr>
              <a:t>益母草</a:t>
            </a:r>
            <a:r>
              <a:rPr lang="en-US" altLang="zh-CN" sz="2400" b="1" smtClean="0">
                <a:latin typeface="宋体" charset="-122"/>
                <a:ea typeface="楷体"/>
                <a:cs typeface="楷体"/>
              </a:rPr>
              <a:t>30g </a:t>
            </a:r>
            <a:r>
              <a:rPr lang="zh-CN" altLang="en-US" sz="2400" b="1" smtClean="0">
                <a:latin typeface="宋体" charset="-122"/>
                <a:ea typeface="楷体"/>
                <a:cs typeface="楷体"/>
              </a:rPr>
              <a:t>肉桂</a:t>
            </a:r>
            <a:r>
              <a:rPr lang="en-US" altLang="zh-CN" sz="2400" b="1" smtClean="0">
                <a:latin typeface="宋体" charset="-122"/>
                <a:ea typeface="楷体"/>
                <a:cs typeface="楷体"/>
              </a:rPr>
              <a:t>5g</a:t>
            </a:r>
          </a:p>
          <a:p>
            <a:pPr eaLnBrk="1" hangingPunct="1">
              <a:lnSpc>
                <a:spcPct val="80000"/>
              </a:lnSpc>
              <a:buFont typeface="Georgia" pitchFamily="18" charset="0"/>
              <a:buNone/>
            </a:pPr>
            <a:r>
              <a:rPr lang="en-US" altLang="zh-CN" sz="2400" b="1" smtClean="0">
                <a:latin typeface="宋体" charset="-122"/>
                <a:ea typeface="楷体"/>
                <a:cs typeface="楷体"/>
              </a:rPr>
              <a:t>   </a:t>
            </a:r>
            <a:r>
              <a:rPr lang="zh-CN" altLang="en-US" sz="2400" b="1" smtClean="0">
                <a:latin typeface="宋体" charset="-122"/>
                <a:ea typeface="楷体"/>
                <a:cs typeface="楷体"/>
              </a:rPr>
              <a:t>茺蔚子</a:t>
            </a:r>
            <a:r>
              <a:rPr lang="en-US" altLang="zh-CN" sz="2400" b="1" smtClean="0">
                <a:latin typeface="宋体" charset="-122"/>
                <a:ea typeface="楷体"/>
                <a:cs typeface="楷体"/>
              </a:rPr>
              <a:t>10g  </a:t>
            </a:r>
            <a:r>
              <a:rPr lang="zh-CN" altLang="en-US" sz="2400" b="1" smtClean="0">
                <a:latin typeface="宋体" charset="-122"/>
                <a:ea typeface="楷体"/>
                <a:cs typeface="楷体"/>
              </a:rPr>
              <a:t>巴戟天</a:t>
            </a:r>
            <a:r>
              <a:rPr lang="en-US" altLang="zh-CN" sz="2400" b="1" smtClean="0">
                <a:latin typeface="宋体" charset="-122"/>
                <a:ea typeface="楷体"/>
                <a:cs typeface="楷体"/>
              </a:rPr>
              <a:t>10g </a:t>
            </a:r>
            <a:r>
              <a:rPr lang="zh-CN" altLang="en-US" sz="2400" b="1" smtClean="0">
                <a:latin typeface="宋体" charset="-122"/>
                <a:ea typeface="楷体"/>
                <a:cs typeface="楷体"/>
              </a:rPr>
              <a:t>路路通</a:t>
            </a:r>
            <a:r>
              <a:rPr lang="en-US" altLang="zh-CN" sz="2400" b="1" smtClean="0">
                <a:latin typeface="宋体" charset="-122"/>
                <a:ea typeface="楷体"/>
                <a:cs typeface="楷体"/>
              </a:rPr>
              <a:t>10g </a:t>
            </a:r>
            <a:r>
              <a:rPr lang="zh-CN" altLang="en-US" sz="2400" b="1" smtClean="0">
                <a:latin typeface="宋体" charset="-122"/>
                <a:ea typeface="楷体"/>
                <a:cs typeface="楷体"/>
              </a:rPr>
              <a:t>仙灵脾</a:t>
            </a:r>
            <a:r>
              <a:rPr lang="en-US" altLang="zh-CN" sz="2400" b="1" smtClean="0">
                <a:latin typeface="宋体" charset="-122"/>
                <a:ea typeface="楷体"/>
                <a:cs typeface="楷体"/>
              </a:rPr>
              <a:t>12g </a:t>
            </a:r>
            <a:r>
              <a:rPr lang="zh-CN" altLang="en-US" sz="2400" b="1" smtClean="0">
                <a:latin typeface="宋体" charset="-122"/>
                <a:ea typeface="楷体"/>
                <a:cs typeface="楷体"/>
              </a:rPr>
              <a:t>凌霄花</a:t>
            </a:r>
            <a:r>
              <a:rPr lang="en-US" altLang="zh-CN" sz="2400" b="1" smtClean="0">
                <a:latin typeface="宋体" charset="-122"/>
                <a:ea typeface="楷体"/>
                <a:cs typeface="楷体"/>
              </a:rPr>
              <a:t>15g </a:t>
            </a:r>
          </a:p>
          <a:p>
            <a:pPr eaLnBrk="1" hangingPunct="1">
              <a:lnSpc>
                <a:spcPct val="80000"/>
              </a:lnSpc>
              <a:buFont typeface="Georgia" pitchFamily="18" charset="0"/>
              <a:buNone/>
            </a:pPr>
            <a:r>
              <a:rPr lang="zh-CN" altLang="en-US" sz="2400" b="1" smtClean="0">
                <a:latin typeface="宋体" charset="-122"/>
                <a:ea typeface="楷体"/>
                <a:cs typeface="楷体"/>
              </a:rPr>
              <a:t>   服</a:t>
            </a:r>
            <a:r>
              <a:rPr lang="en-US" altLang="zh-CN" sz="2400" b="1" smtClean="0">
                <a:latin typeface="宋体" charset="-122"/>
                <a:ea typeface="楷体"/>
                <a:cs typeface="楷体"/>
              </a:rPr>
              <a:t>7</a:t>
            </a:r>
            <a:r>
              <a:rPr lang="zh-CN" altLang="en-US" sz="2400" b="1" smtClean="0">
                <a:latin typeface="宋体" charset="-122"/>
                <a:ea typeface="楷体"/>
                <a:cs typeface="楷体"/>
              </a:rPr>
              <a:t>剂，每日一剂，水煎，分两次服。</a:t>
            </a:r>
          </a:p>
          <a:p>
            <a:pPr eaLnBrk="1" hangingPunct="1">
              <a:lnSpc>
                <a:spcPct val="80000"/>
              </a:lnSpc>
              <a:buFont typeface="Georgia" pitchFamily="18" charset="0"/>
              <a:buNone/>
            </a:pP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solidFill>
                  <a:srgbClr val="800080"/>
                </a:solidFill>
                <a:latin typeface="宋体" charset="-122"/>
                <a:ea typeface="楷体"/>
                <a:cs typeface="楷体"/>
              </a:rPr>
              <a:t>    三诊</a:t>
            </a:r>
            <a:r>
              <a:rPr lang="zh-CN" altLang="en-US" sz="2400" b="1" smtClean="0">
                <a:latin typeface="宋体" charset="-122"/>
                <a:ea typeface="楷体"/>
                <a:cs typeface="楷体"/>
              </a:rPr>
              <a:t>：停药后五天，月经来潮，色正常，无不适。舌淡红，苔薄白，脉细。按上述治疗三个月经周期，月经按月来潮。</a:t>
            </a:r>
          </a:p>
          <a:p>
            <a:pPr eaLnBrk="1" hangingPunct="1">
              <a:lnSpc>
                <a:spcPct val="80000"/>
              </a:lnSpc>
              <a:buFont typeface="Georgia" pitchFamily="18" charset="0"/>
              <a:buNone/>
            </a:pP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latin typeface="宋体" charset="-122"/>
                <a:ea typeface="楷体"/>
                <a:cs typeface="楷体"/>
              </a:rPr>
              <a:t>    </a:t>
            </a:r>
            <a:r>
              <a:rPr lang="zh-CN" altLang="en-US" sz="2400" b="1" smtClean="0">
                <a:solidFill>
                  <a:srgbClr val="800080"/>
                </a:solidFill>
                <a:latin typeface="宋体" charset="-122"/>
                <a:ea typeface="楷体"/>
                <a:cs typeface="楷体"/>
              </a:rPr>
              <a:t>四诊</a:t>
            </a:r>
            <a:r>
              <a:rPr lang="zh-CN" altLang="en-US" sz="2400" b="1" smtClean="0">
                <a:latin typeface="宋体" charset="-122"/>
                <a:ea typeface="楷体"/>
                <a:cs typeface="楷体"/>
              </a:rPr>
              <a:t>：患者已</a:t>
            </a:r>
            <a:r>
              <a:rPr lang="en-US" altLang="zh-CN" sz="2400" b="1" smtClean="0">
                <a:latin typeface="宋体" charset="-122"/>
                <a:ea typeface="楷体"/>
                <a:cs typeface="楷体"/>
              </a:rPr>
              <a:t>3</a:t>
            </a:r>
            <a:r>
              <a:rPr lang="zh-CN" altLang="en-US" sz="2400" b="1" smtClean="0">
                <a:latin typeface="宋体" charset="-122"/>
                <a:ea typeface="楷体"/>
                <a:cs typeface="楷体"/>
              </a:rPr>
              <a:t>月月经按月来潮，经量中等，无不适。舌淡红，苔薄白，脉细。</a:t>
            </a:r>
            <a:r>
              <a:rPr lang="zh-CN" altLang="en-US" sz="2400" b="1" smtClean="0">
                <a:solidFill>
                  <a:srgbClr val="800080"/>
                </a:solidFill>
                <a:latin typeface="宋体" charset="-122"/>
                <a:ea typeface="楷体"/>
                <a:cs typeface="楷体"/>
              </a:rPr>
              <a:t>中药继续以滋肾养阴调经助孕</a:t>
            </a:r>
            <a:r>
              <a:rPr lang="zh-CN" altLang="en-US" sz="2400" b="1" smtClean="0">
                <a:latin typeface="宋体" charset="-122"/>
                <a:ea typeface="楷体"/>
                <a:cs typeface="楷体"/>
              </a:rPr>
              <a:t>，方以</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内容占位符 2"/>
          <p:cNvSpPr>
            <a:spLocks noGrp="1"/>
          </p:cNvSpPr>
          <p:nvPr>
            <p:ph idx="1"/>
          </p:nvPr>
        </p:nvSpPr>
        <p:spPr>
          <a:xfrm>
            <a:off x="214313" y="571500"/>
            <a:ext cx="8472487" cy="6002338"/>
          </a:xfrm>
        </p:spPr>
        <p:txBody>
          <a:bodyPr/>
          <a:lstStyle/>
          <a:p>
            <a:pPr eaLnBrk="1" hangingPunct="1">
              <a:lnSpc>
                <a:spcPct val="80000"/>
              </a:lnSpc>
              <a:buFont typeface="Georgia" pitchFamily="18" charset="0"/>
              <a:buNone/>
            </a:pPr>
            <a:r>
              <a:rPr lang="zh-CN" altLang="en-US" sz="2400" b="1" smtClean="0">
                <a:latin typeface="宋体" charset="-122"/>
                <a:ea typeface="楷体"/>
                <a:cs typeface="楷体"/>
              </a:rPr>
              <a:t>  熟地</a:t>
            </a:r>
            <a:r>
              <a:rPr lang="en-US" altLang="zh-CN" sz="2400" b="1" smtClean="0">
                <a:latin typeface="宋体" charset="-122"/>
                <a:ea typeface="楷体"/>
                <a:cs typeface="楷体"/>
              </a:rPr>
              <a:t>15g   </a:t>
            </a:r>
            <a:r>
              <a:rPr lang="zh-CN" altLang="en-US" sz="2400" b="1" smtClean="0">
                <a:latin typeface="宋体" charset="-122"/>
                <a:ea typeface="楷体"/>
                <a:cs typeface="楷体"/>
              </a:rPr>
              <a:t>丹皮</a:t>
            </a:r>
            <a:r>
              <a:rPr lang="en-US" altLang="zh-CN" sz="2400" b="1" smtClean="0">
                <a:latin typeface="宋体" charset="-122"/>
                <a:ea typeface="楷体"/>
                <a:cs typeface="楷体"/>
              </a:rPr>
              <a:t>15g  </a:t>
            </a:r>
            <a:r>
              <a:rPr lang="zh-CN" altLang="en-US" sz="2400" b="1" smtClean="0">
                <a:latin typeface="宋体" charset="-122"/>
                <a:ea typeface="楷体"/>
                <a:cs typeface="楷体"/>
              </a:rPr>
              <a:t>山药</a:t>
            </a:r>
            <a:r>
              <a:rPr lang="en-US" altLang="zh-CN" sz="2400" b="1" smtClean="0">
                <a:latin typeface="宋体" charset="-122"/>
                <a:ea typeface="楷体"/>
                <a:cs typeface="楷体"/>
              </a:rPr>
              <a:t>15g   </a:t>
            </a:r>
            <a:r>
              <a:rPr lang="zh-CN" altLang="en-US" sz="2400" b="1" smtClean="0">
                <a:latin typeface="宋体" charset="-122"/>
                <a:ea typeface="楷体"/>
                <a:cs typeface="楷体"/>
              </a:rPr>
              <a:t>枸杞</a:t>
            </a:r>
            <a:r>
              <a:rPr lang="en-US" altLang="zh-CN" sz="2400" b="1" smtClean="0">
                <a:latin typeface="宋体" charset="-122"/>
                <a:ea typeface="楷体"/>
                <a:cs typeface="楷体"/>
              </a:rPr>
              <a:t>15g   </a:t>
            </a:r>
            <a:r>
              <a:rPr lang="zh-CN" altLang="en-US" sz="2400" b="1" smtClean="0">
                <a:latin typeface="宋体" charset="-122"/>
                <a:ea typeface="楷体"/>
                <a:cs typeface="楷体"/>
              </a:rPr>
              <a:t>白芍</a:t>
            </a:r>
            <a:r>
              <a:rPr lang="en-US" altLang="zh-CN" sz="2400" b="1" smtClean="0">
                <a:latin typeface="宋体" charset="-122"/>
                <a:ea typeface="楷体"/>
                <a:cs typeface="楷体"/>
              </a:rPr>
              <a:t>15g </a:t>
            </a:r>
          </a:p>
          <a:p>
            <a:pPr eaLnBrk="1" hangingPunct="1">
              <a:lnSpc>
                <a:spcPct val="80000"/>
              </a:lnSpc>
              <a:buFont typeface="Georgia" pitchFamily="18" charset="0"/>
              <a:buNone/>
            </a:pPr>
            <a:r>
              <a:rPr lang="zh-CN" altLang="en-US" sz="2400" b="1" smtClean="0">
                <a:latin typeface="宋体" charset="-122"/>
                <a:ea typeface="楷体"/>
                <a:cs typeface="楷体"/>
              </a:rPr>
              <a:t>  桑椹</a:t>
            </a:r>
            <a:r>
              <a:rPr lang="en-US" altLang="zh-CN" sz="2400" b="1" smtClean="0">
                <a:latin typeface="宋体" charset="-122"/>
                <a:ea typeface="楷体"/>
                <a:cs typeface="楷体"/>
              </a:rPr>
              <a:t>10g   </a:t>
            </a:r>
            <a:r>
              <a:rPr lang="zh-CN" altLang="en-US" sz="2400" b="1" smtClean="0">
                <a:latin typeface="宋体" charset="-122"/>
                <a:ea typeface="楷体"/>
                <a:cs typeface="楷体"/>
              </a:rPr>
              <a:t>紫河车</a:t>
            </a:r>
            <a:r>
              <a:rPr lang="en-US" altLang="zh-CN" sz="2400" b="1" smtClean="0">
                <a:latin typeface="宋体" charset="-122"/>
                <a:ea typeface="楷体"/>
                <a:cs typeface="楷体"/>
              </a:rPr>
              <a:t>6g </a:t>
            </a:r>
            <a:r>
              <a:rPr lang="zh-CN" altLang="en-US" sz="2400" b="1" smtClean="0">
                <a:latin typeface="宋体" charset="-122"/>
                <a:ea typeface="楷体"/>
                <a:cs typeface="楷体"/>
              </a:rPr>
              <a:t>阿胶</a:t>
            </a:r>
            <a:r>
              <a:rPr lang="en-US" altLang="zh-CN" sz="2400" b="1" smtClean="0">
                <a:latin typeface="宋体" charset="-122"/>
                <a:ea typeface="楷体"/>
                <a:cs typeface="楷体"/>
              </a:rPr>
              <a:t>10g   </a:t>
            </a:r>
            <a:r>
              <a:rPr lang="zh-CN" altLang="en-US" sz="2400" b="1" smtClean="0">
                <a:latin typeface="宋体" charset="-122"/>
                <a:ea typeface="楷体"/>
                <a:cs typeface="楷体"/>
              </a:rPr>
              <a:t>女贞子</a:t>
            </a:r>
            <a:r>
              <a:rPr lang="en-US" altLang="zh-CN" sz="2400" b="1" smtClean="0">
                <a:latin typeface="宋体" charset="-122"/>
                <a:ea typeface="楷体"/>
                <a:cs typeface="楷体"/>
              </a:rPr>
              <a:t>15g </a:t>
            </a:r>
            <a:r>
              <a:rPr lang="zh-CN" altLang="en-US" sz="2400" b="1" smtClean="0">
                <a:latin typeface="宋体" charset="-122"/>
                <a:ea typeface="楷体"/>
                <a:cs typeface="楷体"/>
              </a:rPr>
              <a:t>旱莲草</a:t>
            </a:r>
            <a:r>
              <a:rPr lang="en-US" altLang="zh-CN" sz="2400" b="1" smtClean="0">
                <a:latin typeface="宋体" charset="-122"/>
                <a:ea typeface="楷体"/>
                <a:cs typeface="楷体"/>
              </a:rPr>
              <a:t>10g</a:t>
            </a:r>
          </a:p>
          <a:p>
            <a:pPr eaLnBrk="1" hangingPunct="1">
              <a:lnSpc>
                <a:spcPct val="80000"/>
              </a:lnSpc>
              <a:buFont typeface="Georgia" pitchFamily="18" charset="0"/>
              <a:buNone/>
            </a:pPr>
            <a:r>
              <a:rPr lang="zh-CN" altLang="en-US" sz="2400" b="1" smtClean="0">
                <a:latin typeface="宋体" charset="-122"/>
                <a:ea typeface="楷体"/>
                <a:cs typeface="楷体"/>
              </a:rPr>
              <a:t>  菟丝子</a:t>
            </a:r>
            <a:r>
              <a:rPr lang="en-US" altLang="zh-CN" sz="2400" b="1" smtClean="0">
                <a:latin typeface="宋体" charset="-122"/>
                <a:ea typeface="楷体"/>
                <a:cs typeface="楷体"/>
              </a:rPr>
              <a:t>10g </a:t>
            </a:r>
            <a:r>
              <a:rPr lang="zh-CN" altLang="en-US" sz="2400" b="1" smtClean="0">
                <a:latin typeface="宋体" charset="-122"/>
                <a:ea typeface="楷体"/>
                <a:cs typeface="楷体"/>
              </a:rPr>
              <a:t>当归</a:t>
            </a:r>
            <a:r>
              <a:rPr lang="en-US" altLang="zh-CN" sz="2400" b="1" smtClean="0">
                <a:latin typeface="宋体" charset="-122"/>
                <a:ea typeface="楷体"/>
                <a:cs typeface="楷体"/>
              </a:rPr>
              <a:t>12g  </a:t>
            </a:r>
            <a:r>
              <a:rPr lang="zh-CN" altLang="en-US" sz="2400" b="1" smtClean="0">
                <a:latin typeface="宋体" charset="-122"/>
                <a:ea typeface="楷体"/>
                <a:cs typeface="楷体"/>
              </a:rPr>
              <a:t>补骨脂</a:t>
            </a:r>
            <a:r>
              <a:rPr lang="en-US" altLang="zh-CN" sz="2400" b="1" smtClean="0">
                <a:latin typeface="宋体" charset="-122"/>
                <a:ea typeface="楷体"/>
                <a:cs typeface="楷体"/>
              </a:rPr>
              <a:t>10g </a:t>
            </a:r>
            <a:r>
              <a:rPr lang="zh-CN" altLang="en-US" sz="2400" b="1" smtClean="0">
                <a:latin typeface="宋体" charset="-122"/>
                <a:ea typeface="楷体"/>
                <a:cs typeface="楷体"/>
              </a:rPr>
              <a:t>郁金</a:t>
            </a:r>
            <a:r>
              <a:rPr lang="en-US" altLang="zh-CN" sz="2400" b="1" smtClean="0">
                <a:latin typeface="宋体" charset="-122"/>
                <a:ea typeface="楷体"/>
                <a:cs typeface="楷体"/>
              </a:rPr>
              <a:t>10g   </a:t>
            </a:r>
            <a:r>
              <a:rPr lang="zh-CN" altLang="en-US" sz="2400" b="1" smtClean="0">
                <a:latin typeface="宋体" charset="-122"/>
                <a:ea typeface="楷体"/>
                <a:cs typeface="楷体"/>
              </a:rPr>
              <a:t>覆盆子</a:t>
            </a:r>
            <a:r>
              <a:rPr lang="en-US" altLang="zh-CN" sz="2400" b="1" smtClean="0">
                <a:latin typeface="宋体" charset="-122"/>
                <a:ea typeface="楷体"/>
                <a:cs typeface="楷体"/>
              </a:rPr>
              <a:t>12g </a:t>
            </a:r>
          </a:p>
          <a:p>
            <a:pPr eaLnBrk="1" hangingPunct="1">
              <a:lnSpc>
                <a:spcPct val="80000"/>
              </a:lnSpc>
              <a:buFont typeface="Georgia" pitchFamily="18" charset="0"/>
              <a:buNone/>
            </a:pPr>
            <a:r>
              <a:rPr lang="zh-CN" altLang="en-US" sz="2400" b="1" smtClean="0">
                <a:latin typeface="宋体" charset="-122"/>
                <a:ea typeface="楷体"/>
                <a:cs typeface="楷体"/>
              </a:rPr>
              <a:t>  仙灵脾</a:t>
            </a:r>
            <a:r>
              <a:rPr lang="en-US" altLang="zh-CN" sz="2400" b="1" smtClean="0">
                <a:latin typeface="宋体" charset="-122"/>
                <a:ea typeface="楷体"/>
                <a:cs typeface="楷体"/>
              </a:rPr>
              <a:t>12g</a:t>
            </a:r>
            <a:r>
              <a:rPr lang="zh-CN" altLang="en-US" sz="2400" b="1" smtClean="0">
                <a:latin typeface="宋体" charset="-122"/>
                <a:ea typeface="楷体"/>
                <a:cs typeface="楷体"/>
              </a:rPr>
              <a:t>，</a:t>
            </a:r>
          </a:p>
          <a:p>
            <a:pPr eaLnBrk="1" hangingPunct="1">
              <a:lnSpc>
                <a:spcPct val="80000"/>
              </a:lnSpc>
              <a:buFont typeface="Georgia" pitchFamily="18" charset="0"/>
              <a:buNone/>
            </a:pPr>
            <a:r>
              <a:rPr lang="zh-CN" altLang="en-US" sz="2400" b="1" smtClean="0">
                <a:latin typeface="宋体" charset="-122"/>
                <a:ea typeface="楷体"/>
                <a:cs typeface="楷体"/>
              </a:rPr>
              <a:t>  服上方</a:t>
            </a:r>
            <a:r>
              <a:rPr lang="en-US" altLang="zh-CN" sz="2400" b="1" smtClean="0">
                <a:latin typeface="宋体" charset="-122"/>
                <a:ea typeface="楷体"/>
                <a:cs typeface="楷体"/>
              </a:rPr>
              <a:t>14</a:t>
            </a:r>
            <a:r>
              <a:rPr lang="zh-CN" altLang="en-US" sz="2400" b="1" smtClean="0">
                <a:latin typeface="宋体" charset="-122"/>
                <a:ea typeface="楷体"/>
                <a:cs typeface="楷体"/>
              </a:rPr>
              <a:t>剂，每日一剂，分两次服。月经第五个月经周期开始服用克罗米芬，月经第</a:t>
            </a:r>
            <a:r>
              <a:rPr lang="en-US" altLang="zh-CN" sz="2400" b="1" smtClean="0">
                <a:latin typeface="宋体" charset="-122"/>
                <a:ea typeface="楷体"/>
                <a:cs typeface="楷体"/>
              </a:rPr>
              <a:t>5</a:t>
            </a:r>
            <a:r>
              <a:rPr lang="zh-CN" altLang="en-US" sz="2400" b="1" smtClean="0">
                <a:latin typeface="宋体" charset="-122"/>
                <a:ea typeface="楷体"/>
                <a:cs typeface="楷体"/>
              </a:rPr>
              <a:t>天开始服每日</a:t>
            </a:r>
            <a:r>
              <a:rPr lang="en-US" altLang="zh-CN" sz="2400" b="1" smtClean="0">
                <a:latin typeface="宋体" charset="-122"/>
                <a:ea typeface="楷体"/>
                <a:cs typeface="楷体"/>
              </a:rPr>
              <a:t>1</a:t>
            </a:r>
            <a:r>
              <a:rPr lang="zh-CN" altLang="en-US" sz="2400" b="1" smtClean="0">
                <a:latin typeface="宋体" charset="-122"/>
                <a:ea typeface="楷体"/>
                <a:cs typeface="楷体"/>
              </a:rPr>
              <a:t>片，连服</a:t>
            </a:r>
            <a:r>
              <a:rPr lang="en-US" altLang="zh-CN" sz="2400" b="1" smtClean="0">
                <a:latin typeface="宋体" charset="-122"/>
                <a:ea typeface="楷体"/>
                <a:cs typeface="楷体"/>
              </a:rPr>
              <a:t>5</a:t>
            </a:r>
            <a:r>
              <a:rPr lang="zh-CN" altLang="en-US" sz="2400" b="1" smtClean="0">
                <a:latin typeface="宋体" charset="-122"/>
                <a:ea typeface="楷体"/>
                <a:cs typeface="楷体"/>
              </a:rPr>
              <a:t>天，</a:t>
            </a:r>
            <a:r>
              <a:rPr lang="en-US" altLang="zh-CN" sz="2400" b="1" smtClean="0">
                <a:latin typeface="宋体" charset="-122"/>
                <a:ea typeface="楷体"/>
                <a:cs typeface="楷体"/>
              </a:rPr>
              <a:t>B</a:t>
            </a:r>
            <a:r>
              <a:rPr lang="zh-CN" altLang="en-US" sz="2400" b="1" smtClean="0">
                <a:latin typeface="宋体" charset="-122"/>
                <a:ea typeface="楷体"/>
                <a:cs typeface="楷体"/>
              </a:rPr>
              <a:t>超监测可见优势卵，</a:t>
            </a:r>
            <a:r>
              <a:rPr lang="en-US" altLang="zh-CN" sz="2400" b="1" smtClean="0">
                <a:latin typeface="宋体" charset="-122"/>
                <a:ea typeface="楷体"/>
                <a:cs typeface="楷体"/>
              </a:rPr>
              <a:t>15x17</a:t>
            </a:r>
            <a:r>
              <a:rPr lang="zh-CN" altLang="en-US" sz="2400" b="1" smtClean="0">
                <a:latin typeface="宋体" charset="-122"/>
                <a:ea typeface="楷体"/>
                <a:cs typeface="楷体"/>
              </a:rPr>
              <a:t>毫米，月经第</a:t>
            </a:r>
            <a:r>
              <a:rPr lang="en-US" altLang="zh-CN" sz="2400" b="1" smtClean="0">
                <a:latin typeface="宋体" charset="-122"/>
                <a:ea typeface="楷体"/>
                <a:cs typeface="楷体"/>
              </a:rPr>
              <a:t>12</a:t>
            </a:r>
            <a:r>
              <a:rPr lang="zh-CN" altLang="en-US" sz="2400" b="1" smtClean="0">
                <a:latin typeface="宋体" charset="-122"/>
                <a:ea typeface="楷体"/>
                <a:cs typeface="楷体"/>
              </a:rPr>
              <a:t>天开始注射</a:t>
            </a:r>
            <a:r>
              <a:rPr lang="en-US" altLang="zh-CN" sz="2400" b="1" smtClean="0">
                <a:latin typeface="宋体" charset="-122"/>
                <a:ea typeface="楷体"/>
                <a:cs typeface="楷体"/>
              </a:rPr>
              <a:t>HCG 2000u </a:t>
            </a:r>
            <a:r>
              <a:rPr lang="zh-CN" altLang="en-US" sz="2400" b="1" smtClean="0">
                <a:latin typeface="宋体" charset="-122"/>
                <a:ea typeface="楷体"/>
                <a:cs typeface="楷体"/>
              </a:rPr>
              <a:t>，隔日一次，注射</a:t>
            </a:r>
            <a:r>
              <a:rPr lang="de-DE" altLang="zh-CN" sz="2400" b="1" smtClean="0">
                <a:latin typeface="宋体" charset="-122"/>
                <a:ea typeface="楷体"/>
                <a:cs typeface="楷体"/>
              </a:rPr>
              <a:t>3</a:t>
            </a:r>
            <a:r>
              <a:rPr lang="zh-CN" altLang="en-US" sz="2400" b="1" smtClean="0">
                <a:latin typeface="宋体" charset="-122"/>
                <a:ea typeface="楷体"/>
                <a:cs typeface="楷体"/>
              </a:rPr>
              <a:t>次。</a:t>
            </a:r>
          </a:p>
          <a:p>
            <a:pPr eaLnBrk="1" hangingPunct="1">
              <a:lnSpc>
                <a:spcPct val="80000"/>
              </a:lnSpc>
              <a:buFont typeface="Georgia" pitchFamily="18" charset="0"/>
              <a:buNone/>
            </a:pPr>
            <a:endParaRPr lang="zh-CN" altLang="en-US" sz="2400" b="1" smtClean="0">
              <a:latin typeface="宋体" charset="-122"/>
              <a:ea typeface="楷体"/>
              <a:cs typeface="楷体"/>
            </a:endParaRPr>
          </a:p>
          <a:p>
            <a:pPr eaLnBrk="1" hangingPunct="1">
              <a:lnSpc>
                <a:spcPct val="80000"/>
              </a:lnSpc>
              <a:buFont typeface="Georgia" pitchFamily="18" charset="0"/>
              <a:buNone/>
            </a:pPr>
            <a:r>
              <a:rPr lang="zh-CN" altLang="en-US" sz="2400" b="1" smtClean="0">
                <a:solidFill>
                  <a:srgbClr val="800080"/>
                </a:solidFill>
                <a:latin typeface="宋体" charset="-122"/>
                <a:ea typeface="楷体"/>
                <a:cs typeface="楷体"/>
              </a:rPr>
              <a:t>    五诊</a:t>
            </a:r>
            <a:r>
              <a:rPr lang="zh-CN" altLang="en-US" sz="2400" b="1" smtClean="0">
                <a:latin typeface="宋体" charset="-122"/>
                <a:ea typeface="楷体"/>
                <a:cs typeface="楷体"/>
              </a:rPr>
              <a:t>：无其他不适。舌淡红，苔薄白，脉细。未见受孕。</a:t>
            </a:r>
          </a:p>
          <a:p>
            <a:pPr eaLnBrk="1" hangingPunct="1">
              <a:lnSpc>
                <a:spcPct val="80000"/>
              </a:lnSpc>
              <a:buFont typeface="Georgia" pitchFamily="18" charset="0"/>
              <a:buNone/>
            </a:pPr>
            <a:r>
              <a:rPr lang="zh-CN" altLang="en-US" sz="2400" b="1" smtClean="0">
                <a:solidFill>
                  <a:srgbClr val="800080"/>
                </a:solidFill>
                <a:latin typeface="宋体" charset="-122"/>
                <a:ea typeface="楷体"/>
                <a:cs typeface="楷体"/>
              </a:rPr>
              <a:t>继续中药以滋肾养阴调经助孕</a:t>
            </a:r>
            <a:r>
              <a:rPr lang="zh-CN" altLang="en-US" sz="2400" b="1" smtClean="0">
                <a:latin typeface="宋体" charset="-122"/>
                <a:ea typeface="楷体"/>
                <a:cs typeface="楷体"/>
              </a:rPr>
              <a:t>，方以</a:t>
            </a:r>
          </a:p>
          <a:p>
            <a:pPr eaLnBrk="1" hangingPunct="1">
              <a:lnSpc>
                <a:spcPct val="80000"/>
              </a:lnSpc>
              <a:buFont typeface="Georgia" pitchFamily="18" charset="0"/>
              <a:buNone/>
            </a:pPr>
            <a:r>
              <a:rPr lang="zh-CN" altLang="en-US" sz="2400" b="1" smtClean="0">
                <a:latin typeface="宋体" charset="-122"/>
                <a:ea typeface="楷体"/>
                <a:cs typeface="楷体"/>
              </a:rPr>
              <a:t>  熟地</a:t>
            </a:r>
            <a:r>
              <a:rPr lang="en-US" altLang="zh-CN" sz="2400" b="1" smtClean="0">
                <a:latin typeface="宋体" charset="-122"/>
                <a:ea typeface="楷体"/>
                <a:cs typeface="楷体"/>
              </a:rPr>
              <a:t>15g  </a:t>
            </a:r>
            <a:r>
              <a:rPr lang="zh-CN" altLang="en-US" sz="2400" b="1" smtClean="0">
                <a:latin typeface="宋体" charset="-122"/>
                <a:ea typeface="楷体"/>
                <a:cs typeface="楷体"/>
              </a:rPr>
              <a:t>丹皮</a:t>
            </a:r>
            <a:r>
              <a:rPr lang="en-US" altLang="zh-CN" sz="2400" b="1" smtClean="0">
                <a:latin typeface="宋体" charset="-122"/>
                <a:ea typeface="楷体"/>
                <a:cs typeface="楷体"/>
              </a:rPr>
              <a:t>15g   </a:t>
            </a:r>
            <a:r>
              <a:rPr lang="zh-CN" altLang="en-US" sz="2400" b="1" smtClean="0">
                <a:latin typeface="宋体" charset="-122"/>
                <a:ea typeface="楷体"/>
                <a:cs typeface="楷体"/>
              </a:rPr>
              <a:t>山药</a:t>
            </a:r>
            <a:r>
              <a:rPr lang="en-US" altLang="zh-CN" sz="2400" b="1" smtClean="0">
                <a:latin typeface="宋体" charset="-122"/>
                <a:ea typeface="楷体"/>
                <a:cs typeface="楷体"/>
              </a:rPr>
              <a:t>15g   </a:t>
            </a:r>
            <a:r>
              <a:rPr lang="zh-CN" altLang="en-US" sz="2400" b="1" smtClean="0">
                <a:latin typeface="宋体" charset="-122"/>
                <a:ea typeface="楷体"/>
                <a:cs typeface="楷体"/>
              </a:rPr>
              <a:t>枸杞</a:t>
            </a:r>
            <a:r>
              <a:rPr lang="en-US" altLang="zh-CN" sz="2400" b="1" smtClean="0">
                <a:latin typeface="宋体" charset="-122"/>
                <a:ea typeface="楷体"/>
                <a:cs typeface="楷体"/>
              </a:rPr>
              <a:t>15g    </a:t>
            </a:r>
            <a:r>
              <a:rPr lang="zh-CN" altLang="en-US" sz="2400" b="1" smtClean="0">
                <a:latin typeface="宋体" charset="-122"/>
                <a:ea typeface="楷体"/>
                <a:cs typeface="楷体"/>
              </a:rPr>
              <a:t>白芍</a:t>
            </a:r>
            <a:r>
              <a:rPr lang="en-US" altLang="zh-CN" sz="2400" b="1" smtClean="0">
                <a:latin typeface="宋体" charset="-122"/>
                <a:ea typeface="楷体"/>
                <a:cs typeface="楷体"/>
              </a:rPr>
              <a:t>15g </a:t>
            </a:r>
          </a:p>
          <a:p>
            <a:pPr eaLnBrk="1" hangingPunct="1">
              <a:lnSpc>
                <a:spcPct val="80000"/>
              </a:lnSpc>
              <a:buFont typeface="Georgia" pitchFamily="18" charset="0"/>
              <a:buNone/>
            </a:pPr>
            <a:r>
              <a:rPr lang="zh-CN" altLang="en-US" sz="2400" b="1" smtClean="0">
                <a:latin typeface="宋体" charset="-122"/>
                <a:ea typeface="楷体"/>
                <a:cs typeface="楷体"/>
              </a:rPr>
              <a:t>  桑椹</a:t>
            </a:r>
            <a:r>
              <a:rPr lang="en-US" altLang="zh-CN" sz="2400" b="1" smtClean="0">
                <a:latin typeface="宋体" charset="-122"/>
                <a:ea typeface="楷体"/>
                <a:cs typeface="楷体"/>
              </a:rPr>
              <a:t>10g  </a:t>
            </a:r>
            <a:r>
              <a:rPr lang="zh-CN" altLang="en-US" sz="2400" b="1" smtClean="0">
                <a:latin typeface="宋体" charset="-122"/>
                <a:ea typeface="楷体"/>
                <a:cs typeface="楷体"/>
              </a:rPr>
              <a:t>紫河车</a:t>
            </a:r>
            <a:r>
              <a:rPr lang="en-US" altLang="zh-CN" sz="2400" b="1" smtClean="0">
                <a:latin typeface="宋体" charset="-122"/>
                <a:ea typeface="楷体"/>
                <a:cs typeface="楷体"/>
              </a:rPr>
              <a:t>6g  </a:t>
            </a:r>
            <a:r>
              <a:rPr lang="zh-CN" altLang="en-US" sz="2400" b="1" smtClean="0">
                <a:latin typeface="宋体" charset="-122"/>
                <a:ea typeface="楷体"/>
                <a:cs typeface="楷体"/>
              </a:rPr>
              <a:t>阿胶</a:t>
            </a:r>
            <a:r>
              <a:rPr lang="en-US" altLang="zh-CN" sz="2400" b="1" smtClean="0">
                <a:latin typeface="宋体" charset="-122"/>
                <a:ea typeface="楷体"/>
                <a:cs typeface="楷体"/>
              </a:rPr>
              <a:t>10g   </a:t>
            </a:r>
            <a:r>
              <a:rPr lang="zh-CN" altLang="en-US" sz="2400" b="1" smtClean="0">
                <a:latin typeface="宋体" charset="-122"/>
                <a:ea typeface="楷体"/>
                <a:cs typeface="楷体"/>
              </a:rPr>
              <a:t>女贞子</a:t>
            </a:r>
            <a:r>
              <a:rPr lang="en-US" altLang="zh-CN" sz="2400" b="1" smtClean="0">
                <a:latin typeface="宋体" charset="-122"/>
                <a:ea typeface="楷体"/>
                <a:cs typeface="楷体"/>
              </a:rPr>
              <a:t>15g  </a:t>
            </a:r>
            <a:r>
              <a:rPr lang="zh-CN" altLang="en-US" sz="2400" b="1" smtClean="0">
                <a:latin typeface="宋体" charset="-122"/>
                <a:ea typeface="楷体"/>
                <a:cs typeface="楷体"/>
              </a:rPr>
              <a:t>旱莲草</a:t>
            </a:r>
            <a:r>
              <a:rPr lang="en-US" altLang="zh-CN" sz="2400" b="1" smtClean="0">
                <a:latin typeface="宋体" charset="-122"/>
                <a:ea typeface="楷体"/>
                <a:cs typeface="楷体"/>
              </a:rPr>
              <a:t>10g</a:t>
            </a:r>
          </a:p>
          <a:p>
            <a:pPr eaLnBrk="1" hangingPunct="1">
              <a:lnSpc>
                <a:spcPct val="80000"/>
              </a:lnSpc>
              <a:buFont typeface="Georgia" pitchFamily="18" charset="0"/>
              <a:buNone/>
            </a:pPr>
            <a:r>
              <a:rPr lang="zh-CN" altLang="en-US" sz="2400" b="1" smtClean="0">
                <a:latin typeface="宋体" charset="-122"/>
                <a:ea typeface="楷体"/>
                <a:cs typeface="楷体"/>
              </a:rPr>
              <a:t>  当归</a:t>
            </a:r>
            <a:r>
              <a:rPr lang="en-US" altLang="zh-CN" sz="2400" b="1" smtClean="0">
                <a:latin typeface="宋体" charset="-122"/>
                <a:ea typeface="楷体"/>
                <a:cs typeface="楷体"/>
              </a:rPr>
              <a:t>12g  </a:t>
            </a:r>
            <a:r>
              <a:rPr lang="zh-CN" altLang="en-US" sz="2400" b="1" smtClean="0">
                <a:latin typeface="宋体" charset="-122"/>
                <a:ea typeface="楷体"/>
                <a:cs typeface="楷体"/>
              </a:rPr>
              <a:t>补骨脂</a:t>
            </a:r>
            <a:r>
              <a:rPr lang="en-US" altLang="zh-CN" sz="2400" b="1" smtClean="0">
                <a:latin typeface="宋体" charset="-122"/>
                <a:ea typeface="楷体"/>
                <a:cs typeface="楷体"/>
              </a:rPr>
              <a:t>10g </a:t>
            </a:r>
            <a:r>
              <a:rPr lang="zh-CN" altLang="en-US" sz="2400" b="1" smtClean="0">
                <a:latin typeface="宋体" charset="-122"/>
                <a:ea typeface="楷体"/>
                <a:cs typeface="楷体"/>
              </a:rPr>
              <a:t>郁金</a:t>
            </a:r>
            <a:r>
              <a:rPr lang="en-US" altLang="zh-CN" sz="2400" b="1" smtClean="0">
                <a:latin typeface="宋体" charset="-122"/>
                <a:ea typeface="楷体"/>
                <a:cs typeface="楷体"/>
              </a:rPr>
              <a:t>10g   </a:t>
            </a:r>
            <a:r>
              <a:rPr lang="zh-CN" altLang="en-US" sz="2400" b="1" smtClean="0">
                <a:latin typeface="宋体" charset="-122"/>
                <a:ea typeface="楷体"/>
                <a:cs typeface="楷体"/>
              </a:rPr>
              <a:t>茺蔚子</a:t>
            </a:r>
            <a:r>
              <a:rPr lang="en-US" altLang="zh-CN" sz="2400" b="1" smtClean="0">
                <a:latin typeface="宋体" charset="-122"/>
                <a:ea typeface="楷体"/>
                <a:cs typeface="楷体"/>
              </a:rPr>
              <a:t>15g  </a:t>
            </a:r>
            <a:r>
              <a:rPr lang="zh-CN" altLang="en-US" sz="2400" b="1" smtClean="0">
                <a:latin typeface="宋体" charset="-122"/>
                <a:ea typeface="楷体"/>
                <a:cs typeface="楷体"/>
              </a:rPr>
              <a:t>巴戟天</a:t>
            </a:r>
            <a:r>
              <a:rPr lang="en-US" altLang="zh-CN" sz="2400" b="1" smtClean="0">
                <a:latin typeface="宋体" charset="-122"/>
                <a:ea typeface="楷体"/>
                <a:cs typeface="楷体"/>
              </a:rPr>
              <a:t>15g</a:t>
            </a:r>
          </a:p>
          <a:p>
            <a:pPr eaLnBrk="1" hangingPunct="1">
              <a:lnSpc>
                <a:spcPct val="80000"/>
              </a:lnSpc>
              <a:buFont typeface="Georgia" pitchFamily="18" charset="0"/>
              <a:buNone/>
            </a:pPr>
            <a:r>
              <a:rPr lang="zh-CN" altLang="en-US" sz="2400" b="1" smtClean="0">
                <a:latin typeface="宋体" charset="-122"/>
                <a:ea typeface="楷体"/>
                <a:cs typeface="楷体"/>
              </a:rPr>
              <a:t>  服上方</a:t>
            </a:r>
            <a:r>
              <a:rPr lang="en-US" altLang="zh-CN" sz="2400" b="1" smtClean="0">
                <a:latin typeface="宋体" charset="-122"/>
                <a:ea typeface="楷体"/>
                <a:cs typeface="楷体"/>
              </a:rPr>
              <a:t>14</a:t>
            </a:r>
            <a:r>
              <a:rPr lang="zh-CN" altLang="en-US" sz="2400" b="1" smtClean="0">
                <a:latin typeface="宋体" charset="-122"/>
                <a:ea typeface="楷体"/>
                <a:cs typeface="楷体"/>
              </a:rPr>
              <a:t>付，每日一剂，分两次服。月经第</a:t>
            </a:r>
            <a:r>
              <a:rPr lang="en-US" altLang="zh-CN" sz="2400" b="1" smtClean="0">
                <a:latin typeface="宋体" charset="-122"/>
                <a:ea typeface="楷体"/>
                <a:cs typeface="楷体"/>
              </a:rPr>
              <a:t>5</a:t>
            </a:r>
            <a:r>
              <a:rPr lang="zh-CN" altLang="en-US" sz="2400" b="1" smtClean="0">
                <a:latin typeface="宋体" charset="-122"/>
                <a:ea typeface="楷体"/>
                <a:cs typeface="楷体"/>
              </a:rPr>
              <a:t>天服用克罗米酚</a:t>
            </a:r>
            <a:r>
              <a:rPr lang="en-US" altLang="zh-CN" sz="2400" b="1" smtClean="0">
                <a:latin typeface="宋体" charset="-122"/>
                <a:ea typeface="楷体"/>
                <a:cs typeface="楷体"/>
              </a:rPr>
              <a:t>25</a:t>
            </a:r>
            <a:r>
              <a:rPr lang="zh-CN" altLang="en-US" sz="2400" b="1" smtClean="0">
                <a:latin typeface="宋体" charset="-122"/>
                <a:ea typeface="楷体"/>
                <a:cs typeface="楷体"/>
              </a:rPr>
              <a:t>毫克，月经第</a:t>
            </a:r>
            <a:r>
              <a:rPr lang="en-US" altLang="zh-CN" sz="2400" b="1" smtClean="0">
                <a:latin typeface="宋体" charset="-122"/>
                <a:ea typeface="楷体"/>
                <a:cs typeface="楷体"/>
              </a:rPr>
              <a:t>12</a:t>
            </a:r>
            <a:r>
              <a:rPr lang="zh-CN" altLang="en-US" sz="2400" b="1" smtClean="0">
                <a:latin typeface="宋体" charset="-122"/>
                <a:ea typeface="楷体"/>
                <a:cs typeface="楷体"/>
              </a:rPr>
              <a:t>天开始注射</a:t>
            </a:r>
            <a:r>
              <a:rPr lang="en-US" altLang="zh-CN" sz="2400" b="1" smtClean="0">
                <a:latin typeface="宋体" charset="-122"/>
                <a:ea typeface="楷体"/>
                <a:cs typeface="楷体"/>
              </a:rPr>
              <a:t>HCG 4000u </a:t>
            </a:r>
            <a:r>
              <a:rPr lang="zh-CN" altLang="en-US" sz="2400" b="1" smtClean="0">
                <a:latin typeface="宋体" charset="-122"/>
                <a:ea typeface="楷体"/>
                <a:cs typeface="楷体"/>
              </a:rPr>
              <a:t>，隔日一次</a:t>
            </a:r>
            <a:r>
              <a:rPr lang="en-US" altLang="zh-CN" sz="2400" b="1" smtClean="0">
                <a:latin typeface="宋体" charset="-122"/>
                <a:ea typeface="楷体"/>
                <a:cs typeface="楷体"/>
              </a:rPr>
              <a:t>,</a:t>
            </a:r>
            <a:r>
              <a:rPr lang="zh-CN" altLang="en-US" sz="2400" b="1" smtClean="0">
                <a:latin typeface="宋体" charset="-122"/>
                <a:ea typeface="楷体"/>
                <a:cs typeface="楷体"/>
              </a:rPr>
              <a:t>注射</a:t>
            </a:r>
            <a:r>
              <a:rPr lang="de-DE" altLang="zh-CN" sz="2400" b="1" smtClean="0">
                <a:latin typeface="宋体" charset="-122"/>
                <a:ea typeface="楷体"/>
                <a:cs typeface="楷体"/>
              </a:rPr>
              <a:t>3</a:t>
            </a:r>
            <a:r>
              <a:rPr lang="zh-CN" altLang="en-US" sz="2400" b="1" smtClean="0">
                <a:latin typeface="宋体" charset="-122"/>
                <a:ea typeface="楷体"/>
                <a:cs typeface="楷体"/>
              </a:rPr>
              <a:t>次</a:t>
            </a:r>
            <a:r>
              <a:rPr lang="en-US" altLang="zh-CN" sz="2400" b="1" smtClean="0">
                <a:latin typeface="宋体" charset="-122"/>
                <a:ea typeface="楷体"/>
                <a:cs typeface="楷体"/>
              </a:rPr>
              <a:t>,</a:t>
            </a:r>
            <a:r>
              <a:rPr lang="zh-CN" altLang="en-US" sz="2400" b="1" smtClean="0">
                <a:latin typeface="宋体" charset="-122"/>
                <a:ea typeface="楷体"/>
                <a:cs typeface="楷体"/>
              </a:rPr>
              <a:t>暖宫孕子丸</a:t>
            </a:r>
            <a:r>
              <a:rPr lang="en-US" altLang="zh-CN" sz="2400" b="1" smtClean="0">
                <a:latin typeface="宋体" charset="-122"/>
                <a:ea typeface="楷体"/>
                <a:cs typeface="楷体"/>
              </a:rPr>
              <a:t>2</a:t>
            </a:r>
            <a:r>
              <a:rPr lang="zh-CN" altLang="en-US" sz="2400" b="1" smtClean="0">
                <a:latin typeface="宋体" charset="-122"/>
                <a:ea typeface="楷体"/>
                <a:cs typeface="楷体"/>
              </a:rPr>
              <a:t>盒，</a:t>
            </a:r>
            <a:r>
              <a:rPr lang="en-US" altLang="zh-CN" sz="2400" b="1" smtClean="0">
                <a:latin typeface="宋体" charset="-122"/>
                <a:ea typeface="楷体"/>
                <a:cs typeface="楷体"/>
              </a:rPr>
              <a:t>B</a:t>
            </a:r>
            <a:r>
              <a:rPr lang="zh-CN" altLang="en-US" sz="2400" b="1" smtClean="0">
                <a:latin typeface="宋体" charset="-122"/>
                <a:ea typeface="楷体"/>
                <a:cs typeface="楷体"/>
              </a:rPr>
              <a:t>超监测排卵。</a:t>
            </a:r>
          </a:p>
          <a:p>
            <a:pPr eaLnBrk="1" hangingPunct="1">
              <a:lnSpc>
                <a:spcPct val="80000"/>
              </a:lnSpc>
            </a:pPr>
            <a:endParaRPr lang="zh-CN" altLang="en-US" sz="2600" smtClean="0">
              <a:latin typeface="楷体"/>
              <a:ea typeface="楷体"/>
              <a:cs typeface="楷体"/>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内容占位符 2"/>
          <p:cNvSpPr>
            <a:spLocks noGrp="1"/>
          </p:cNvSpPr>
          <p:nvPr>
            <p:ph idx="1"/>
          </p:nvPr>
        </p:nvSpPr>
        <p:spPr>
          <a:xfrm>
            <a:off x="285750" y="714375"/>
            <a:ext cx="8643938" cy="5857875"/>
          </a:xfrm>
        </p:spPr>
        <p:txBody>
          <a:bodyPr/>
          <a:lstStyle/>
          <a:p>
            <a:pPr eaLnBrk="1" hangingPunct="1">
              <a:buFont typeface="Georgia" pitchFamily="18" charset="0"/>
              <a:buNone/>
            </a:pPr>
            <a:r>
              <a:rPr lang="zh-CN" altLang="en-US" sz="2400" smtClean="0">
                <a:latin typeface="宋体" charset="-122"/>
                <a:ea typeface="楷体"/>
                <a:cs typeface="楷体"/>
              </a:rPr>
              <a:t>    </a:t>
            </a:r>
            <a:r>
              <a:rPr lang="zh-CN" altLang="en-US" sz="2400" b="1" smtClean="0">
                <a:solidFill>
                  <a:srgbClr val="800080"/>
                </a:solidFill>
                <a:latin typeface="宋体" charset="-122"/>
                <a:ea typeface="楷体"/>
                <a:cs typeface="楷体"/>
              </a:rPr>
              <a:t>六诊</a:t>
            </a:r>
            <a:r>
              <a:rPr lang="en-US" altLang="zh-CN" sz="2400" b="1" smtClean="0">
                <a:latin typeface="宋体" charset="-122"/>
                <a:ea typeface="楷体"/>
                <a:cs typeface="楷体"/>
              </a:rPr>
              <a:t>:</a:t>
            </a:r>
            <a:r>
              <a:rPr lang="zh-CN" altLang="en-US" sz="2400" b="1" smtClean="0">
                <a:latin typeface="宋体" charset="-122"/>
                <a:ea typeface="楷体"/>
                <a:cs typeface="楷体"/>
              </a:rPr>
              <a:t>停经</a:t>
            </a:r>
            <a:r>
              <a:rPr lang="en-US" altLang="zh-CN" sz="2400" b="1" smtClean="0">
                <a:latin typeface="宋体" charset="-122"/>
                <a:ea typeface="楷体"/>
                <a:cs typeface="楷体"/>
              </a:rPr>
              <a:t>33</a:t>
            </a:r>
            <a:r>
              <a:rPr lang="zh-CN" altLang="en-US" sz="2400" b="1" smtClean="0">
                <a:latin typeface="宋体" charset="-122"/>
                <a:ea typeface="楷体"/>
                <a:cs typeface="楷体"/>
              </a:rPr>
              <a:t>天，自测尿</a:t>
            </a:r>
            <a:r>
              <a:rPr lang="en-US" altLang="zh-CN" sz="2400" b="1" smtClean="0">
                <a:latin typeface="宋体" charset="-122"/>
                <a:ea typeface="楷体"/>
                <a:cs typeface="楷体"/>
              </a:rPr>
              <a:t>HCG</a:t>
            </a:r>
            <a:r>
              <a:rPr lang="zh-CN" altLang="en-US" sz="2400" b="1" smtClean="0">
                <a:latin typeface="宋体" charset="-122"/>
                <a:ea typeface="楷体"/>
                <a:cs typeface="楷体"/>
              </a:rPr>
              <a:t>（＋），无不适，舌淡红，薄白，脉细滑。查血</a:t>
            </a:r>
            <a:r>
              <a:rPr lang="en-US" altLang="zh-CN" sz="2400" b="1" smtClean="0">
                <a:latin typeface="宋体" charset="-122"/>
                <a:ea typeface="楷体"/>
                <a:cs typeface="楷体"/>
              </a:rPr>
              <a:t>HCG 3440.50mIU/mL,E867pg/mL,P40ng/mL.</a:t>
            </a:r>
            <a:r>
              <a:rPr lang="zh-CN" altLang="en-US" sz="2400" b="1" smtClean="0">
                <a:latin typeface="宋体" charset="-122"/>
                <a:ea typeface="楷体"/>
                <a:cs typeface="楷体"/>
              </a:rPr>
              <a:t>嘱注意休息，禁房事，清淡饮食。</a:t>
            </a:r>
            <a:r>
              <a:rPr lang="en-US" altLang="zh-CN" sz="2400" b="1" smtClean="0">
                <a:latin typeface="宋体" charset="-122"/>
                <a:ea typeface="楷体"/>
                <a:cs typeface="楷体"/>
              </a:rPr>
              <a:t>20</a:t>
            </a:r>
            <a:r>
              <a:rPr lang="zh-CN" altLang="en-US" sz="2400" b="1" smtClean="0">
                <a:latin typeface="宋体" charset="-122"/>
                <a:ea typeface="楷体"/>
                <a:cs typeface="楷体"/>
              </a:rPr>
              <a:t>天复查，无不适，停经</a:t>
            </a:r>
            <a:r>
              <a:rPr lang="en-US" altLang="zh-CN" sz="2400" b="1" smtClean="0">
                <a:latin typeface="宋体" charset="-122"/>
                <a:ea typeface="楷体"/>
                <a:cs typeface="楷体"/>
              </a:rPr>
              <a:t>54</a:t>
            </a:r>
            <a:r>
              <a:rPr lang="zh-CN" altLang="en-US" sz="2400" b="1" smtClean="0">
                <a:latin typeface="宋体" charset="-122"/>
                <a:ea typeface="楷体"/>
                <a:cs typeface="楷体"/>
              </a:rPr>
              <a:t>天，恶心欲呕，无腹痛及阴道流血。舌淡红，苔薄白，脉滑。</a:t>
            </a:r>
            <a:r>
              <a:rPr lang="en-US" altLang="zh-CN" sz="2400" b="1" smtClean="0">
                <a:latin typeface="宋体" charset="-122"/>
                <a:ea typeface="楷体"/>
                <a:cs typeface="楷体"/>
              </a:rPr>
              <a:t>B</a:t>
            </a:r>
            <a:r>
              <a:rPr lang="zh-CN" altLang="en-US" sz="2400" b="1" smtClean="0">
                <a:latin typeface="宋体" charset="-122"/>
                <a:ea typeface="楷体"/>
                <a:cs typeface="楷体"/>
              </a:rPr>
              <a:t>超：子宫</a:t>
            </a:r>
            <a:r>
              <a:rPr lang="en-US" altLang="zh-CN" sz="2400" b="1" smtClean="0">
                <a:latin typeface="宋体" charset="-122"/>
                <a:ea typeface="楷体"/>
                <a:cs typeface="楷体"/>
              </a:rPr>
              <a:t>63×58×57mm,</a:t>
            </a:r>
            <a:r>
              <a:rPr lang="zh-CN" altLang="en-US" sz="2400" b="1" smtClean="0">
                <a:latin typeface="宋体" charset="-122"/>
                <a:ea typeface="楷体"/>
                <a:cs typeface="楷体"/>
              </a:rPr>
              <a:t>宫内见：</a:t>
            </a:r>
            <a:r>
              <a:rPr lang="en-US" altLang="zh-CN" sz="2400" b="1" smtClean="0">
                <a:latin typeface="宋体" charset="-122"/>
                <a:ea typeface="楷体"/>
                <a:cs typeface="楷体"/>
              </a:rPr>
              <a:t>31×17×27mm,</a:t>
            </a:r>
            <a:r>
              <a:rPr lang="zh-CN" altLang="en-US" sz="2400" b="1" smtClean="0">
                <a:latin typeface="宋体" charset="-122"/>
                <a:ea typeface="楷体"/>
                <a:cs typeface="楷体"/>
              </a:rPr>
              <a:t>孕囊：头臂长</a:t>
            </a:r>
            <a:r>
              <a:rPr lang="en-US" altLang="zh-CN" sz="2400" b="1" smtClean="0">
                <a:latin typeface="宋体" charset="-122"/>
                <a:ea typeface="楷体"/>
                <a:cs typeface="楷体"/>
              </a:rPr>
              <a:t>18.1mm,</a:t>
            </a:r>
            <a:r>
              <a:rPr lang="zh-CN" altLang="en-US" sz="2400" b="1" smtClean="0">
                <a:latin typeface="宋体" charset="-122"/>
                <a:ea typeface="楷体"/>
                <a:cs typeface="楷体"/>
              </a:rPr>
              <a:t>心率</a:t>
            </a:r>
            <a:r>
              <a:rPr lang="en-US" altLang="zh-CN" sz="2400" b="1" smtClean="0">
                <a:latin typeface="宋体" charset="-122"/>
                <a:ea typeface="楷体"/>
                <a:cs typeface="楷体"/>
              </a:rPr>
              <a:t>159</a:t>
            </a:r>
            <a:r>
              <a:rPr lang="zh-CN" altLang="en-US" sz="2400" b="1" smtClean="0">
                <a:latin typeface="宋体" charset="-122"/>
                <a:ea typeface="楷体"/>
                <a:cs typeface="楷体"/>
              </a:rPr>
              <a:t>次</a:t>
            </a:r>
            <a:r>
              <a:rPr lang="en-US" altLang="zh-CN" sz="2400" b="1" smtClean="0">
                <a:latin typeface="宋体" charset="-122"/>
                <a:ea typeface="楷体"/>
                <a:cs typeface="楷体"/>
              </a:rPr>
              <a:t>/</a:t>
            </a:r>
            <a:r>
              <a:rPr lang="zh-CN" altLang="en-US" sz="2400" b="1" smtClean="0">
                <a:latin typeface="宋体" charset="-122"/>
                <a:ea typeface="楷体"/>
                <a:cs typeface="楷体"/>
              </a:rPr>
              <a:t>分 宫内</a:t>
            </a:r>
            <a:r>
              <a:rPr lang="en-US" altLang="zh-CN" sz="2400" b="1" smtClean="0">
                <a:latin typeface="宋体" charset="-122"/>
                <a:ea typeface="楷体"/>
                <a:cs typeface="楷体"/>
              </a:rPr>
              <a:t>8W±,</a:t>
            </a:r>
            <a:r>
              <a:rPr lang="zh-CN" altLang="en-US" sz="2400" b="1" smtClean="0">
                <a:latin typeface="宋体" charset="-122"/>
                <a:ea typeface="楷体"/>
                <a:cs typeface="楷体"/>
              </a:rPr>
              <a:t>胚胎存活。血</a:t>
            </a:r>
            <a:r>
              <a:rPr lang="en-US" altLang="zh-CN" sz="2400" b="1" smtClean="0">
                <a:latin typeface="宋体" charset="-122"/>
                <a:ea typeface="楷体"/>
                <a:cs typeface="楷体"/>
              </a:rPr>
              <a:t>HCG 156994mIU/mL, </a:t>
            </a:r>
            <a:r>
              <a:rPr lang="zh-CN" altLang="en-US" sz="2400" b="1" smtClean="0">
                <a:latin typeface="宋体" charset="-122"/>
                <a:ea typeface="楷体"/>
                <a:cs typeface="楷体"/>
              </a:rPr>
              <a:t>孕酮</a:t>
            </a:r>
            <a:r>
              <a:rPr lang="en-US" altLang="zh-CN" sz="2400" b="1" smtClean="0">
                <a:latin typeface="宋体" charset="-122"/>
                <a:ea typeface="楷体"/>
                <a:cs typeface="楷体"/>
              </a:rPr>
              <a:t>22.65ng/m</a:t>
            </a:r>
            <a:r>
              <a:rPr lang="en-US" altLang="zh-CN" b="1" smtClean="0">
                <a:latin typeface="楷体"/>
                <a:ea typeface="楷体"/>
                <a:cs typeface="楷体"/>
              </a:rPr>
              <a:t>   </a:t>
            </a:r>
            <a:endParaRPr lang="zh-CN" altLang="en-US" b="1" smtClean="0">
              <a:latin typeface="楷体"/>
              <a:ea typeface="楷体"/>
              <a:cs typeface="楷体"/>
            </a:endParaRPr>
          </a:p>
          <a:p>
            <a:pPr eaLnBrk="1" hangingPunct="1"/>
            <a:endParaRPr lang="zh-CN" altLang="en-US" b="1" smtClean="0">
              <a:latin typeface="楷体"/>
              <a:ea typeface="楷体"/>
              <a:cs typeface="楷体"/>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内容占位符 2"/>
          <p:cNvSpPr>
            <a:spLocks noGrp="1"/>
          </p:cNvSpPr>
          <p:nvPr>
            <p:ph idx="1"/>
          </p:nvPr>
        </p:nvSpPr>
        <p:spPr>
          <a:xfrm>
            <a:off x="0" y="428625"/>
            <a:ext cx="9144000" cy="6145213"/>
          </a:xfrm>
        </p:spPr>
        <p:txBody>
          <a:bodyPr/>
          <a:lstStyle/>
          <a:p>
            <a:pPr eaLnBrk="1" hangingPunct="1">
              <a:buFont typeface="Georgia" pitchFamily="18" charset="0"/>
              <a:buNone/>
            </a:pPr>
            <a:r>
              <a:rPr lang="zh-CN" altLang="en-US" sz="2400" b="1" smtClean="0">
                <a:solidFill>
                  <a:srgbClr val="FF0000"/>
                </a:solidFill>
                <a:latin typeface="隶书"/>
                <a:ea typeface="隶书"/>
                <a:cs typeface="隶书"/>
              </a:rPr>
              <a:t>  按语：</a:t>
            </a:r>
          </a:p>
          <a:p>
            <a:pPr eaLnBrk="1" hangingPunct="1">
              <a:buFont typeface="Georgia" pitchFamily="18" charset="0"/>
              <a:buNone/>
            </a:pPr>
            <a:r>
              <a:rPr lang="zh-CN" altLang="en-US" sz="2000" b="1" smtClean="0">
                <a:latin typeface="宋体" charset="-122"/>
                <a:ea typeface="隶书"/>
                <a:cs typeface="隶书"/>
              </a:rPr>
              <a:t>    </a:t>
            </a:r>
          </a:p>
          <a:p>
            <a:pPr eaLnBrk="1" hangingPunct="1">
              <a:buFont typeface="Georgia" pitchFamily="18" charset="0"/>
              <a:buNone/>
            </a:pPr>
            <a:r>
              <a:rPr lang="zh-CN" altLang="en-US" sz="2000" b="1" smtClean="0">
                <a:latin typeface="宋体" charset="-122"/>
                <a:ea typeface="隶书"/>
                <a:cs typeface="隶书"/>
              </a:rPr>
              <a:t>     </a:t>
            </a:r>
            <a:r>
              <a:rPr lang="zh-CN" altLang="en-US" sz="2400" b="1" smtClean="0">
                <a:latin typeface="宋体" charset="-122"/>
                <a:ea typeface="隶书"/>
                <a:cs typeface="隶书"/>
              </a:rPr>
              <a:t>该患者</a:t>
            </a:r>
            <a:r>
              <a:rPr lang="en-US" altLang="zh-CN" sz="2400" b="1" smtClean="0">
                <a:latin typeface="宋体" charset="-122"/>
                <a:ea typeface="隶书"/>
                <a:cs typeface="隶书"/>
              </a:rPr>
              <a:t>5</a:t>
            </a:r>
            <a:r>
              <a:rPr lang="zh-CN" altLang="en-US" sz="2400" b="1" smtClean="0">
                <a:latin typeface="宋体" charset="-122"/>
                <a:ea typeface="隶书"/>
                <a:cs typeface="隶书"/>
              </a:rPr>
              <a:t>年不孕，月经周期为（</a:t>
            </a:r>
            <a:r>
              <a:rPr lang="en-US" altLang="zh-CN" sz="2400" b="1" smtClean="0">
                <a:latin typeface="宋体" charset="-122"/>
                <a:ea typeface="隶书"/>
                <a:cs typeface="隶书"/>
              </a:rPr>
              <a:t>4-5</a:t>
            </a:r>
            <a:r>
              <a:rPr lang="zh-CN" altLang="en-US" sz="2400" b="1" smtClean="0">
                <a:latin typeface="宋体" charset="-122"/>
                <a:ea typeface="隶书"/>
                <a:cs typeface="隶书"/>
              </a:rPr>
              <a:t>）</a:t>
            </a:r>
            <a:r>
              <a:rPr lang="en-US" altLang="zh-CN" sz="2400" b="1" smtClean="0">
                <a:latin typeface="宋体" charset="-122"/>
                <a:ea typeface="隶书"/>
                <a:cs typeface="隶书"/>
              </a:rPr>
              <a:t>/(60-90)</a:t>
            </a:r>
            <a:r>
              <a:rPr lang="zh-CN" altLang="en-US" sz="2400" b="1" smtClean="0">
                <a:latin typeface="宋体" charset="-122"/>
                <a:ea typeface="隶书"/>
                <a:cs typeface="隶书"/>
              </a:rPr>
              <a:t>天，量不多，加之工作压力大，平素情志不畅，情志不舒，肝气郁结，疏泄失常，冲任不能相滋可致肝郁不孕。</a:t>
            </a:r>
          </a:p>
          <a:p>
            <a:pPr eaLnBrk="1" hangingPunct="1">
              <a:buFont typeface="Georgia" pitchFamily="18" charset="0"/>
              <a:buNone/>
            </a:pPr>
            <a:r>
              <a:rPr lang="zh-CN" altLang="en-US" sz="2400" b="1" smtClean="0">
                <a:latin typeface="宋体" charset="-122"/>
                <a:ea typeface="隶书"/>
                <a:cs typeface="隶书"/>
              </a:rPr>
              <a:t>    该患者以调经为先，由为重要。古人常把调经与种子并提。按照经后以育肾养肝，经间期以育肾通络培元，经前期以活血化瘀温肾调经。加之患者工作压力大，平素情志不畅，故调经同时不忘疏肝解郁。</a:t>
            </a:r>
            <a:r>
              <a:rPr lang="en-US" altLang="zh-CN" sz="2400" b="1" smtClean="0">
                <a:latin typeface="宋体" charset="-122"/>
                <a:ea typeface="隶书"/>
                <a:cs typeface="隶书"/>
              </a:rPr>
              <a:t>《</a:t>
            </a:r>
            <a:r>
              <a:rPr lang="zh-CN" altLang="en-US" sz="2400" b="1" smtClean="0">
                <a:latin typeface="宋体" charset="-122"/>
                <a:ea typeface="隶书"/>
                <a:cs typeface="隶书"/>
              </a:rPr>
              <a:t>妇科切要</a:t>
            </a:r>
            <a:r>
              <a:rPr lang="en-US" altLang="zh-CN" sz="2400" b="1" smtClean="0">
                <a:latin typeface="宋体" charset="-122"/>
                <a:ea typeface="隶书"/>
                <a:cs typeface="隶书"/>
              </a:rPr>
              <a:t>》</a:t>
            </a:r>
            <a:r>
              <a:rPr lang="zh-CN" altLang="en-US" sz="2400" b="1" smtClean="0">
                <a:latin typeface="宋体" charset="-122"/>
                <a:ea typeface="隶书"/>
                <a:cs typeface="隶书"/>
              </a:rPr>
              <a:t>云：“妇人无子皆由经水不调。”</a:t>
            </a:r>
            <a:r>
              <a:rPr lang="en-US" altLang="zh-CN" sz="2400" b="1" smtClean="0">
                <a:latin typeface="宋体" charset="-122"/>
                <a:ea typeface="隶书"/>
                <a:cs typeface="隶书"/>
              </a:rPr>
              <a:t>《</a:t>
            </a:r>
            <a:r>
              <a:rPr lang="zh-CN" altLang="en-US" sz="2400" b="1" smtClean="0">
                <a:latin typeface="宋体" charset="-122"/>
                <a:ea typeface="隶书"/>
                <a:cs typeface="隶书"/>
              </a:rPr>
              <a:t>女科正宗</a:t>
            </a:r>
            <a:r>
              <a:rPr lang="en-US" altLang="zh-CN" sz="2400" b="1" smtClean="0">
                <a:latin typeface="宋体" charset="-122"/>
                <a:ea typeface="隶书"/>
                <a:cs typeface="隶书"/>
              </a:rPr>
              <a:t>》</a:t>
            </a:r>
            <a:r>
              <a:rPr lang="zh-CN" altLang="en-US" sz="2400" b="1" smtClean="0">
                <a:latin typeface="宋体" charset="-122"/>
                <a:ea typeface="隶书"/>
                <a:cs typeface="隶书"/>
              </a:rPr>
              <a:t>云：“广嗣全在男精壮而女精调。”通过半年的中西药调理，患者月经周期转为正常。妇女以肝为重，肝郁可致不孕，不孕可致肝郁，调经种子妙在疏肝。并依据</a:t>
            </a:r>
            <a:r>
              <a:rPr lang="en-US" altLang="zh-CN" sz="2400" b="1" smtClean="0">
                <a:latin typeface="宋体" charset="-122"/>
                <a:ea typeface="隶书"/>
                <a:cs typeface="隶书"/>
              </a:rPr>
              <a:t>B</a:t>
            </a:r>
            <a:r>
              <a:rPr lang="zh-CN" altLang="en-US" sz="2400" b="1" smtClean="0">
                <a:latin typeface="宋体" charset="-122"/>
                <a:ea typeface="隶书"/>
                <a:cs typeface="隶书"/>
              </a:rPr>
              <a:t>超监测排卵，性生活指导而成功受孕。</a:t>
            </a:r>
          </a:p>
          <a:p>
            <a:pPr eaLnBrk="1" hangingPunct="1"/>
            <a:endParaRPr lang="zh-CN" altLang="en-US" sz="2400" smtClean="0">
              <a:latin typeface="隶书"/>
              <a:ea typeface="隶书"/>
              <a:cs typeface="隶书"/>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idx="4294967295"/>
          </p:nvPr>
        </p:nvSpPr>
        <p:spPr>
          <a:xfrm>
            <a:off x="285750" y="549275"/>
            <a:ext cx="5643563" cy="714375"/>
          </a:xfrm>
        </p:spPr>
        <p:txBody>
          <a:bodyPr/>
          <a:lstStyle/>
          <a:p>
            <a:pPr eaLnBrk="1" hangingPunct="1"/>
            <a:r>
              <a:rPr lang="zh-CN" altLang="en-US" sz="3600" b="1" smtClean="0">
                <a:ea typeface="黑体" pitchFamily="2" charset="-122"/>
              </a:rPr>
              <a:t>二、病因病机的认识</a:t>
            </a:r>
            <a:r>
              <a:rPr lang="zh-CN" altLang="en-US" sz="3600" smtClean="0">
                <a:ea typeface="黑体" pitchFamily="2" charset="-122"/>
              </a:rPr>
              <a:t/>
            </a:r>
            <a:br>
              <a:rPr lang="zh-CN" altLang="en-US" sz="3600" smtClean="0">
                <a:ea typeface="黑体" pitchFamily="2" charset="-122"/>
              </a:rPr>
            </a:br>
            <a:endParaRPr lang="zh-CN" altLang="en-US" sz="3600" smtClean="0">
              <a:ea typeface="黑体" pitchFamily="2" charset="-122"/>
            </a:endParaRPr>
          </a:p>
        </p:txBody>
      </p:sp>
      <p:sp>
        <p:nvSpPr>
          <p:cNvPr id="19458" name="内容占位符 2"/>
          <p:cNvSpPr>
            <a:spLocks noGrp="1"/>
          </p:cNvSpPr>
          <p:nvPr>
            <p:ph idx="4294967295"/>
          </p:nvPr>
        </p:nvSpPr>
        <p:spPr>
          <a:xfrm>
            <a:off x="214313" y="1000125"/>
            <a:ext cx="8715375" cy="5597525"/>
          </a:xfrm>
        </p:spPr>
        <p:txBody>
          <a:bodyPr/>
          <a:lstStyle/>
          <a:p>
            <a:pPr eaLnBrk="1" hangingPunct="1">
              <a:buFont typeface="Georgia" pitchFamily="18" charset="0"/>
              <a:buNone/>
            </a:pPr>
            <a:r>
              <a:rPr lang="en-US" altLang="zh-CN" b="1" smtClean="0">
                <a:latin typeface="宋体" charset="-122"/>
              </a:rPr>
              <a:t>5</a:t>
            </a:r>
            <a:r>
              <a:rPr lang="zh-CN" altLang="en-US" b="1" smtClean="0">
                <a:latin typeface="宋体" charset="-122"/>
              </a:rPr>
              <a:t>、</a:t>
            </a:r>
            <a:r>
              <a:rPr lang="zh-CN" altLang="en-US" b="1" smtClean="0"/>
              <a:t>当今社会心理因素对不孕不育造成的影响。</a:t>
            </a:r>
            <a:r>
              <a:rPr lang="zh-CN" altLang="en-US" smtClean="0"/>
              <a:t> </a:t>
            </a:r>
          </a:p>
        </p:txBody>
      </p:sp>
      <p:grpSp>
        <p:nvGrpSpPr>
          <p:cNvPr id="19459" name="Group 4"/>
          <p:cNvGrpSpPr>
            <a:grpSpLocks/>
          </p:cNvGrpSpPr>
          <p:nvPr/>
        </p:nvGrpSpPr>
        <p:grpSpPr bwMode="auto">
          <a:xfrm>
            <a:off x="539750" y="2205038"/>
            <a:ext cx="8064500" cy="4103687"/>
            <a:chOff x="340" y="1389"/>
            <a:chExt cx="5080" cy="2585"/>
          </a:xfrm>
        </p:grpSpPr>
        <p:sp>
          <p:nvSpPr>
            <p:cNvPr id="8" name="圆角矩形 7"/>
            <p:cNvSpPr/>
            <p:nvPr/>
          </p:nvSpPr>
          <p:spPr>
            <a:xfrm>
              <a:off x="2200" y="2387"/>
              <a:ext cx="1350" cy="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b="1">
                  <a:solidFill>
                    <a:srgbClr val="FFFFFF"/>
                  </a:solidFill>
                </a:rPr>
                <a:t>不孕因素</a:t>
              </a:r>
            </a:p>
          </p:txBody>
        </p:sp>
        <p:sp>
          <p:nvSpPr>
            <p:cNvPr id="19461" name="右箭头 11"/>
            <p:cNvSpPr>
              <a:spLocks noChangeArrowheads="1"/>
            </p:cNvSpPr>
            <p:nvPr/>
          </p:nvSpPr>
          <p:spPr bwMode="auto">
            <a:xfrm rot="-8516186">
              <a:off x="1701" y="2160"/>
              <a:ext cx="585" cy="130"/>
            </a:xfrm>
            <a:prstGeom prst="rightArrow">
              <a:avLst>
                <a:gd name="adj1" fmla="val 50000"/>
                <a:gd name="adj2" fmla="val 50000"/>
              </a:avLst>
            </a:prstGeom>
            <a:solidFill>
              <a:srgbClr val="FFC000"/>
            </a:solidFill>
            <a:ln w="19050" algn="ctr">
              <a:solidFill>
                <a:srgbClr val="BC2665"/>
              </a:solidFill>
              <a:miter lim="800000"/>
              <a:headEnd/>
              <a:tailEnd/>
            </a:ln>
          </p:spPr>
          <p:txBody>
            <a:bodyPr rot="10800000" anchor="ctr"/>
            <a:lstStyle/>
            <a:p>
              <a:pPr algn="ctr"/>
              <a:endParaRPr lang="zh-CN" altLang="en-US" sz="1800">
                <a:solidFill>
                  <a:srgbClr val="FFFFFF"/>
                </a:solidFill>
                <a:latin typeface="Georgia" pitchFamily="18" charset="0"/>
              </a:endParaRPr>
            </a:p>
          </p:txBody>
        </p:sp>
        <p:sp>
          <p:nvSpPr>
            <p:cNvPr id="4" name="椭圆 3"/>
            <p:cNvSpPr/>
            <p:nvPr/>
          </p:nvSpPr>
          <p:spPr>
            <a:xfrm>
              <a:off x="340" y="1389"/>
              <a:ext cx="1361" cy="8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b="1">
                  <a:solidFill>
                    <a:srgbClr val="FFFFFF"/>
                  </a:solidFill>
                  <a:latin typeface="Arial" charset="0"/>
                </a:rPr>
                <a:t>女方</a:t>
              </a:r>
              <a:r>
                <a:rPr lang="en-US" altLang="zh-CN" sz="1800" b="1">
                  <a:solidFill>
                    <a:srgbClr val="FFFFFF"/>
                  </a:solidFill>
                  <a:latin typeface="Arial" charset="0"/>
                </a:rPr>
                <a:t>40%-55%</a:t>
              </a:r>
            </a:p>
          </p:txBody>
        </p:sp>
        <p:sp>
          <p:nvSpPr>
            <p:cNvPr id="2" name="椭圆 3"/>
            <p:cNvSpPr/>
            <p:nvPr/>
          </p:nvSpPr>
          <p:spPr>
            <a:xfrm>
              <a:off x="4059" y="3067"/>
              <a:ext cx="1361" cy="8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b="1">
                  <a:solidFill>
                    <a:srgbClr val="FFFFFF"/>
                  </a:solidFill>
                  <a:latin typeface="Arial" charset="0"/>
                </a:rPr>
                <a:t>不明原因</a:t>
              </a:r>
              <a:r>
                <a:rPr lang="en-US" altLang="zh-CN" sz="1800" b="1">
                  <a:solidFill>
                    <a:srgbClr val="FFFFFF"/>
                  </a:solidFill>
                  <a:latin typeface="Arial" charset="0"/>
                </a:rPr>
                <a:t>10%</a:t>
              </a:r>
            </a:p>
          </p:txBody>
        </p:sp>
        <p:sp>
          <p:nvSpPr>
            <p:cNvPr id="3" name="椭圆 3"/>
            <p:cNvSpPr/>
            <p:nvPr/>
          </p:nvSpPr>
          <p:spPr>
            <a:xfrm>
              <a:off x="340" y="3158"/>
              <a:ext cx="1361" cy="8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b="1">
                  <a:solidFill>
                    <a:srgbClr val="FFFFFF"/>
                  </a:solidFill>
                  <a:latin typeface="Arial" charset="0"/>
                </a:rPr>
                <a:t>男方</a:t>
              </a:r>
              <a:r>
                <a:rPr lang="en-US" altLang="zh-CN" sz="1800" b="1">
                  <a:solidFill>
                    <a:srgbClr val="FFFFFF"/>
                  </a:solidFill>
                  <a:latin typeface="Arial" charset="0"/>
                </a:rPr>
                <a:t>25%-40%</a:t>
              </a:r>
            </a:p>
          </p:txBody>
        </p:sp>
        <p:sp>
          <p:nvSpPr>
            <p:cNvPr id="5" name="椭圆 3"/>
            <p:cNvSpPr/>
            <p:nvPr/>
          </p:nvSpPr>
          <p:spPr>
            <a:xfrm>
              <a:off x="4014" y="1434"/>
              <a:ext cx="1361" cy="8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1800" b="1">
                  <a:solidFill>
                    <a:srgbClr val="FFFFFF"/>
                  </a:solidFill>
                  <a:latin typeface="Arial" charset="0"/>
                </a:rPr>
                <a:t>双方占</a:t>
              </a:r>
              <a:r>
                <a:rPr lang="en-US" altLang="zh-CN" sz="1800" b="1">
                  <a:solidFill>
                    <a:srgbClr val="FFFFFF"/>
                  </a:solidFill>
                  <a:latin typeface="Arial" charset="0"/>
                </a:rPr>
                <a:t>20%-30%</a:t>
              </a:r>
            </a:p>
          </p:txBody>
        </p:sp>
        <p:sp>
          <p:nvSpPr>
            <p:cNvPr id="19466" name="右箭头 11"/>
            <p:cNvSpPr>
              <a:spLocks noChangeArrowheads="1"/>
            </p:cNvSpPr>
            <p:nvPr/>
          </p:nvSpPr>
          <p:spPr bwMode="auto">
            <a:xfrm rot="1897870">
              <a:off x="3515" y="3113"/>
              <a:ext cx="585" cy="130"/>
            </a:xfrm>
            <a:prstGeom prst="rightArrow">
              <a:avLst>
                <a:gd name="adj1" fmla="val 50000"/>
                <a:gd name="adj2" fmla="val 50000"/>
              </a:avLst>
            </a:prstGeom>
            <a:solidFill>
              <a:srgbClr val="FFC000"/>
            </a:solidFill>
            <a:ln w="19050" algn="ctr">
              <a:solidFill>
                <a:srgbClr val="BC2665"/>
              </a:solidFill>
              <a:miter lim="800000"/>
              <a:headEnd/>
              <a:tailEnd/>
            </a:ln>
          </p:spPr>
          <p:txBody>
            <a:bodyPr anchor="ctr"/>
            <a:lstStyle/>
            <a:p>
              <a:pPr algn="ctr"/>
              <a:endParaRPr lang="zh-CN" altLang="en-US" sz="1800">
                <a:solidFill>
                  <a:srgbClr val="FFFFFF"/>
                </a:solidFill>
                <a:latin typeface="Georgia" pitchFamily="18" charset="0"/>
              </a:endParaRPr>
            </a:p>
          </p:txBody>
        </p:sp>
        <p:sp>
          <p:nvSpPr>
            <p:cNvPr id="19467" name="右箭头 11"/>
            <p:cNvSpPr>
              <a:spLocks noChangeArrowheads="1"/>
            </p:cNvSpPr>
            <p:nvPr/>
          </p:nvSpPr>
          <p:spPr bwMode="auto">
            <a:xfrm rot="-2196308">
              <a:off x="3470" y="2160"/>
              <a:ext cx="585" cy="130"/>
            </a:xfrm>
            <a:prstGeom prst="rightArrow">
              <a:avLst>
                <a:gd name="adj1" fmla="val 50000"/>
                <a:gd name="adj2" fmla="val 50000"/>
              </a:avLst>
            </a:prstGeom>
            <a:solidFill>
              <a:srgbClr val="FFC000"/>
            </a:solidFill>
            <a:ln w="19050" algn="ctr">
              <a:solidFill>
                <a:srgbClr val="BC2665"/>
              </a:solidFill>
              <a:miter lim="800000"/>
              <a:headEnd/>
              <a:tailEnd/>
            </a:ln>
          </p:spPr>
          <p:txBody>
            <a:bodyPr anchor="ctr"/>
            <a:lstStyle/>
            <a:p>
              <a:pPr algn="ctr"/>
              <a:endParaRPr lang="zh-CN" altLang="en-US" sz="1800">
                <a:solidFill>
                  <a:srgbClr val="FFFFFF"/>
                </a:solidFill>
                <a:latin typeface="Georgia" pitchFamily="18" charset="0"/>
              </a:endParaRPr>
            </a:p>
          </p:txBody>
        </p:sp>
        <p:sp>
          <p:nvSpPr>
            <p:cNvPr id="19468" name="右箭头 11"/>
            <p:cNvSpPr>
              <a:spLocks noChangeArrowheads="1"/>
            </p:cNvSpPr>
            <p:nvPr/>
          </p:nvSpPr>
          <p:spPr bwMode="auto">
            <a:xfrm rot="8350471">
              <a:off x="1701" y="3158"/>
              <a:ext cx="585" cy="130"/>
            </a:xfrm>
            <a:prstGeom prst="rightArrow">
              <a:avLst>
                <a:gd name="adj1" fmla="val 50000"/>
                <a:gd name="adj2" fmla="val 50000"/>
              </a:avLst>
            </a:prstGeom>
            <a:solidFill>
              <a:srgbClr val="FFC000"/>
            </a:solidFill>
            <a:ln w="19050" algn="ctr">
              <a:solidFill>
                <a:srgbClr val="BC2665"/>
              </a:solidFill>
              <a:miter lim="800000"/>
              <a:headEnd/>
              <a:tailEnd/>
            </a:ln>
          </p:spPr>
          <p:txBody>
            <a:bodyPr rot="10800000" anchor="ctr"/>
            <a:lstStyle/>
            <a:p>
              <a:pPr algn="ctr"/>
              <a:endParaRPr lang="zh-CN" altLang="en-US" sz="1800">
                <a:solidFill>
                  <a:srgbClr val="FFFFFF"/>
                </a:solidFill>
                <a:latin typeface="Georgia" pitchFamily="18" charset="0"/>
              </a:endParaRPr>
            </a:p>
          </p:txBody>
        </p:sp>
      </p:gr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Picture 2" descr="C:\Program Files (x86)\Microsoft Office\MEDIA\CAGCAT10\j0284916.jpg"/>
          <p:cNvPicPr>
            <a:picLocks noChangeAspect="1" noChangeArrowheads="1"/>
          </p:cNvPicPr>
          <p:nvPr/>
        </p:nvPicPr>
        <p:blipFill>
          <a:blip r:embed="rId2"/>
          <a:srcRect/>
          <a:stretch>
            <a:fillRect/>
          </a:stretch>
        </p:blipFill>
        <p:spPr bwMode="auto">
          <a:xfrm>
            <a:off x="0" y="285750"/>
            <a:ext cx="9144000" cy="6572250"/>
          </a:xfrm>
          <a:prstGeom prst="rect">
            <a:avLst/>
          </a:prstGeom>
          <a:noFill/>
          <a:ln w="9525">
            <a:noFill/>
            <a:miter lim="800000"/>
            <a:headEnd/>
            <a:tailEnd/>
          </a:ln>
        </p:spPr>
      </p:pic>
      <p:sp>
        <p:nvSpPr>
          <p:cNvPr id="4" name="矩形 3"/>
          <p:cNvSpPr/>
          <p:nvPr/>
        </p:nvSpPr>
        <p:spPr>
          <a:xfrm>
            <a:off x="2344064" y="4234527"/>
            <a:ext cx="4311625" cy="2140728"/>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ea typeface="+mn-ea"/>
              </a:rPr>
              <a:t>谢谢！</a:t>
            </a:r>
          </a:p>
        </p:txBody>
      </p:sp>
      <p:graphicFrame>
        <p:nvGraphicFramePr>
          <p:cNvPr id="73821" name="Group 93"/>
          <p:cNvGraphicFramePr>
            <a:graphicFrameLocks noGrp="1"/>
          </p:cNvGraphicFramePr>
          <p:nvPr/>
        </p:nvGraphicFramePr>
        <p:xfrm>
          <a:off x="971550" y="2420938"/>
          <a:ext cx="6985000" cy="1354137"/>
        </p:xfrm>
        <a:graphic>
          <a:graphicData uri="http://schemas.openxmlformats.org/drawingml/2006/table">
            <a:tbl>
              <a:tblPr/>
              <a:tblGrid>
                <a:gridCol w="1008063"/>
                <a:gridCol w="1008062"/>
                <a:gridCol w="1008063"/>
                <a:gridCol w="1008062"/>
                <a:gridCol w="1008063"/>
                <a:gridCol w="1008062"/>
                <a:gridCol w="936625"/>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星期一</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星期二</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星期三</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星期四</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星期五</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星期六</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FFFFFF"/>
                          </a:solidFill>
                          <a:effectLst/>
                          <a:latin typeface="Georgia" pitchFamily="18" charset="0"/>
                          <a:ea typeface="宋体" charset="-122"/>
                        </a:rPr>
                        <a:t>星期日</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52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全天</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名医堂</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休</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全天</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全天</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休</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Georgia" pitchFamily="18" charset="0"/>
                          <a:ea typeface="宋体" charset="-122"/>
                        </a:rPr>
                        <a:t>休</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EDB"/>
                    </a:solidFill>
                  </a:tcPr>
                </a:tc>
              </a:tr>
            </a:tbl>
          </a:graphicData>
        </a:graphic>
      </p:graphicFrame>
      <p:sp>
        <p:nvSpPr>
          <p:cNvPr id="74781" name="Text Box 44"/>
          <p:cNvSpPr txBox="1">
            <a:spLocks noChangeArrowheads="1"/>
          </p:cNvSpPr>
          <p:nvPr/>
        </p:nvSpPr>
        <p:spPr bwMode="auto">
          <a:xfrm>
            <a:off x="1763713" y="836613"/>
            <a:ext cx="5472112" cy="1189037"/>
          </a:xfrm>
          <a:prstGeom prst="rect">
            <a:avLst/>
          </a:prstGeom>
          <a:noFill/>
          <a:ln w="9525">
            <a:noFill/>
            <a:miter lim="800000"/>
            <a:headEnd/>
            <a:tailEnd/>
          </a:ln>
        </p:spPr>
        <p:txBody>
          <a:bodyPr>
            <a:spAutoFit/>
          </a:bodyPr>
          <a:lstStyle/>
          <a:p>
            <a:pPr>
              <a:spcBef>
                <a:spcPct val="50000"/>
              </a:spcBef>
            </a:pPr>
            <a:r>
              <a:rPr lang="zh-CN" altLang="en-US" sz="3600" b="1"/>
              <a:t>郑纯教授门诊时间</a:t>
            </a:r>
          </a:p>
          <a:p>
            <a:pPr algn="r">
              <a:spcBef>
                <a:spcPct val="50000"/>
              </a:spcBef>
            </a:pPr>
            <a:r>
              <a:rPr lang="zh-CN" altLang="en-US" sz="2400" b="1"/>
              <a:t>联系电话：</a:t>
            </a:r>
            <a:r>
              <a:rPr lang="en-US" altLang="zh-CN" sz="2400" b="1"/>
              <a:t>0731-88854855</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3821"/>
                                        </p:tgtEl>
                                        <p:attrNameLst>
                                          <p:attrName>style.visibility</p:attrName>
                                        </p:attrNameLst>
                                      </p:cBhvr>
                                      <p:to>
                                        <p:strVal val="visible"/>
                                      </p:to>
                                    </p:set>
                                    <p:animEffect transition="in" filter="blinds(horizontal)">
                                      <p:cBhvr>
                                        <p:cTn id="7" dur="500"/>
                                        <p:tgtEl>
                                          <p:spTgt spid="738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p:cNvSpPr>
            <a:spLocks noGrp="1"/>
          </p:cNvSpPr>
          <p:nvPr>
            <p:ph type="title" idx="4294967295"/>
          </p:nvPr>
        </p:nvSpPr>
        <p:spPr>
          <a:xfrm>
            <a:off x="285750" y="928688"/>
            <a:ext cx="4214813" cy="428625"/>
          </a:xfrm>
        </p:spPr>
        <p:txBody>
          <a:bodyPr/>
          <a:lstStyle/>
          <a:p>
            <a:pPr eaLnBrk="1" hangingPunct="1"/>
            <a:r>
              <a:rPr lang="zh-CN" altLang="en-US" sz="3600" smtClean="0"/>
              <a:t/>
            </a:r>
            <a:br>
              <a:rPr lang="zh-CN" altLang="en-US" sz="3600" smtClean="0"/>
            </a:br>
            <a:endParaRPr lang="zh-CN" altLang="en-US" sz="3600" smtClean="0"/>
          </a:p>
        </p:txBody>
      </p:sp>
      <p:sp>
        <p:nvSpPr>
          <p:cNvPr id="20482" name="内容占位符 2"/>
          <p:cNvSpPr>
            <a:spLocks noGrp="1"/>
          </p:cNvSpPr>
          <p:nvPr>
            <p:ph idx="4294967295"/>
          </p:nvPr>
        </p:nvSpPr>
        <p:spPr>
          <a:xfrm>
            <a:off x="323850" y="549275"/>
            <a:ext cx="8496300" cy="5759450"/>
          </a:xfrm>
        </p:spPr>
        <p:txBody>
          <a:bodyPr/>
          <a:lstStyle/>
          <a:p>
            <a:pPr eaLnBrk="1" hangingPunct="1"/>
            <a:endParaRPr lang="en-US" altLang="zh-CN" b="1" smtClean="0">
              <a:latin typeface="楷体"/>
              <a:ea typeface="楷体"/>
              <a:cs typeface="楷体"/>
            </a:endParaRPr>
          </a:p>
          <a:p>
            <a:pPr eaLnBrk="1" hangingPunct="1">
              <a:buFont typeface="Georgia" pitchFamily="18" charset="0"/>
              <a:buNone/>
            </a:pPr>
            <a:r>
              <a:rPr lang="zh-CN" altLang="en-US" sz="3600" b="1" smtClean="0">
                <a:solidFill>
                  <a:srgbClr val="FF0000"/>
                </a:solidFill>
                <a:latin typeface="宋体" charset="-122"/>
                <a:ea typeface="黑体" pitchFamily="2" charset="-122"/>
              </a:rPr>
              <a:t>西医病因</a:t>
            </a:r>
            <a:endParaRPr lang="zh-CN" altLang="en-US" sz="3600" b="1" smtClean="0">
              <a:solidFill>
                <a:srgbClr val="FF0000"/>
              </a:solidFill>
              <a:latin typeface="楷体"/>
              <a:ea typeface="黑体" pitchFamily="2" charset="-122"/>
              <a:cs typeface="楷体"/>
            </a:endParaRPr>
          </a:p>
          <a:p>
            <a:pPr eaLnBrk="1" hangingPunct="1">
              <a:buFont typeface="Georgia" pitchFamily="18" charset="0"/>
              <a:buNone/>
            </a:pPr>
            <a:r>
              <a:rPr lang="zh-CN" altLang="en-US" smtClean="0">
                <a:latin typeface="宋体" charset="-122"/>
                <a:ea typeface="楷体"/>
                <a:cs typeface="楷体"/>
              </a:rPr>
              <a:t> </a:t>
            </a:r>
          </a:p>
          <a:p>
            <a:pPr eaLnBrk="1" hangingPunct="1">
              <a:buFont typeface="Georgia" pitchFamily="18" charset="0"/>
              <a:buNone/>
            </a:pPr>
            <a:r>
              <a:rPr lang="en-US" altLang="zh-CN" smtClean="0">
                <a:latin typeface="宋体" charset="-122"/>
                <a:ea typeface="楷体"/>
                <a:cs typeface="楷体"/>
              </a:rPr>
              <a:t> </a:t>
            </a:r>
            <a:r>
              <a:rPr lang="en-US" altLang="zh-CN" b="1" smtClean="0">
                <a:latin typeface="宋体" charset="-122"/>
                <a:ea typeface="楷体"/>
                <a:cs typeface="楷体"/>
              </a:rPr>
              <a:t>1</a:t>
            </a:r>
            <a:r>
              <a:rPr lang="zh-CN" altLang="en-US" b="1" smtClean="0">
                <a:latin typeface="宋体" charset="-122"/>
                <a:ea typeface="楷体"/>
                <a:cs typeface="楷体"/>
              </a:rPr>
              <a:t>、女性不孕因素</a:t>
            </a:r>
          </a:p>
          <a:p>
            <a:pPr eaLnBrk="1" hangingPunct="1">
              <a:buFont typeface="Georgia" pitchFamily="18" charset="0"/>
              <a:buNone/>
            </a:pPr>
            <a:r>
              <a:rPr lang="zh-CN" altLang="en-US" b="1" smtClean="0">
                <a:latin typeface="宋体" charset="-122"/>
                <a:ea typeface="楷体"/>
                <a:cs typeface="楷体"/>
              </a:rPr>
              <a:t>     输卵管性不孕因素约占</a:t>
            </a:r>
            <a:r>
              <a:rPr lang="en-US" altLang="zh-CN" b="1" smtClean="0">
                <a:latin typeface="宋体" charset="-122"/>
                <a:ea typeface="楷体"/>
                <a:cs typeface="楷体"/>
              </a:rPr>
              <a:t>40%</a:t>
            </a:r>
            <a:r>
              <a:rPr lang="zh-CN" altLang="en-US" b="1" smtClean="0">
                <a:latin typeface="宋体" charset="-122"/>
                <a:ea typeface="楷体"/>
                <a:cs typeface="楷体"/>
              </a:rPr>
              <a:t>，排卵因素约占</a:t>
            </a:r>
            <a:r>
              <a:rPr lang="en-US" altLang="zh-CN" b="1" smtClean="0">
                <a:latin typeface="宋体" charset="-122"/>
                <a:ea typeface="楷体"/>
                <a:cs typeface="楷体"/>
              </a:rPr>
              <a:t>40%,</a:t>
            </a:r>
            <a:r>
              <a:rPr lang="zh-CN" altLang="en-US" b="1" smtClean="0">
                <a:latin typeface="宋体" charset="-122"/>
                <a:ea typeface="楷体"/>
                <a:cs typeface="楷体"/>
              </a:rPr>
              <a:t>不明原因约占</a:t>
            </a:r>
            <a:r>
              <a:rPr lang="en-US" altLang="zh-CN" b="1" smtClean="0">
                <a:latin typeface="宋体" charset="-122"/>
                <a:ea typeface="楷体"/>
                <a:cs typeface="楷体"/>
              </a:rPr>
              <a:t>10%</a:t>
            </a:r>
            <a:r>
              <a:rPr lang="zh-CN" altLang="en-US" b="1" smtClean="0">
                <a:latin typeface="宋体" charset="-122"/>
                <a:ea typeface="楷体"/>
                <a:cs typeface="楷体"/>
              </a:rPr>
              <a:t>，另外</a:t>
            </a:r>
            <a:r>
              <a:rPr lang="en-US" altLang="zh-CN" b="1" smtClean="0">
                <a:latin typeface="宋体" charset="-122"/>
                <a:ea typeface="楷体"/>
                <a:cs typeface="楷体"/>
              </a:rPr>
              <a:t>10%</a:t>
            </a:r>
            <a:r>
              <a:rPr lang="zh-CN" altLang="en-US" b="1" smtClean="0">
                <a:latin typeface="宋体" charset="-122"/>
                <a:ea typeface="楷体"/>
                <a:cs typeface="楷体"/>
              </a:rPr>
              <a:t>为不常见因素，包括子宫因素、宫颈因素、免疫因素。</a:t>
            </a:r>
          </a:p>
          <a:p>
            <a:pPr eaLnBrk="1" hangingPunct="1">
              <a:buFont typeface="Georgia" pitchFamily="18" charset="0"/>
              <a:buNone/>
            </a:pPr>
            <a:endParaRPr lang="zh-CN" altLang="en-US" b="1" smtClean="0">
              <a:latin typeface="宋体" charset="-122"/>
              <a:ea typeface="楷体"/>
              <a:cs typeface="楷体"/>
            </a:endParaRPr>
          </a:p>
          <a:p>
            <a:pPr eaLnBrk="1" hangingPunct="1">
              <a:buFont typeface="Georgia" pitchFamily="18" charset="0"/>
              <a:buNone/>
            </a:pPr>
            <a:endParaRPr lang="zh-CN" altLang="en-US" b="1" smtClean="0">
              <a:latin typeface="宋体" charset="-122"/>
              <a:ea typeface="楷体"/>
              <a:cs typeface="楷体"/>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3"/>
          <p:cNvPicPr>
            <a:picLocks noChangeAspect="1" noChangeArrowheads="1"/>
          </p:cNvPicPr>
          <p:nvPr/>
        </p:nvPicPr>
        <p:blipFill>
          <a:blip r:embed="rId2"/>
          <a:srcRect/>
          <a:stretch>
            <a:fillRect/>
          </a:stretch>
        </p:blipFill>
        <p:spPr bwMode="auto">
          <a:xfrm>
            <a:off x="971550" y="1125538"/>
            <a:ext cx="7200900" cy="492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内容占位符 2"/>
          <p:cNvSpPr>
            <a:spLocks noGrp="1"/>
          </p:cNvSpPr>
          <p:nvPr>
            <p:ph idx="4294967295"/>
          </p:nvPr>
        </p:nvSpPr>
        <p:spPr>
          <a:xfrm>
            <a:off x="357188" y="785813"/>
            <a:ext cx="8501062" cy="5286375"/>
          </a:xfrm>
        </p:spPr>
        <p:txBody>
          <a:bodyPr/>
          <a:lstStyle/>
          <a:p>
            <a:pPr marL="623888" indent="-514350">
              <a:buFont typeface="Georgia" pitchFamily="18" charset="0"/>
              <a:buNone/>
            </a:pPr>
            <a:r>
              <a:rPr lang="zh-CN" altLang="en-US" sz="2400" b="1" smtClean="0">
                <a:solidFill>
                  <a:srgbClr val="FF0000"/>
                </a:solidFill>
                <a:latin typeface="宋体" charset="-122"/>
                <a:ea typeface="楷体"/>
                <a:cs typeface="楷体"/>
              </a:rPr>
              <a:t>（</a:t>
            </a:r>
            <a:r>
              <a:rPr lang="en-US" altLang="zh-CN" sz="2400" b="1" smtClean="0">
                <a:solidFill>
                  <a:srgbClr val="FF0000"/>
                </a:solidFill>
                <a:latin typeface="宋体" charset="-122"/>
                <a:ea typeface="楷体"/>
                <a:cs typeface="楷体"/>
              </a:rPr>
              <a:t>1</a:t>
            </a:r>
            <a:r>
              <a:rPr lang="zh-CN" altLang="en-US" sz="2400" b="1" smtClean="0">
                <a:solidFill>
                  <a:srgbClr val="FF0000"/>
                </a:solidFill>
                <a:latin typeface="宋体" charset="-122"/>
                <a:ea typeface="楷体"/>
                <a:cs typeface="楷体"/>
              </a:rPr>
              <a:t>）输卵管因素</a:t>
            </a:r>
          </a:p>
          <a:p>
            <a:pPr marL="623888" indent="-514350">
              <a:buFont typeface="Georgia" pitchFamily="18" charset="0"/>
              <a:buNone/>
            </a:pPr>
            <a:r>
              <a:rPr lang="zh-CN" altLang="en-US" sz="2400" b="1" smtClean="0">
                <a:latin typeface="宋体" charset="-122"/>
                <a:ea typeface="楷体"/>
                <a:cs typeface="楷体"/>
              </a:rPr>
              <a:t>       包括导致输卵管病变的一切因素，如输卵管的结构或输卵管非特异性炎症、子宫内膜异位症、各种输卵管手术甚至输卵管的周围病变和附近器官手术后的粘连和肿瘤的压迫，输卵管发育不良等。性传播疾病如淋球菌、沙眼衣原体、支原体感染。</a:t>
            </a:r>
          </a:p>
          <a:p>
            <a:pPr marL="623888" indent="-514350">
              <a:buFont typeface="Georgia" pitchFamily="18" charset="0"/>
              <a:buNone/>
            </a:pPr>
            <a:r>
              <a:rPr lang="zh-CN" altLang="en-US" sz="2400" b="1" smtClean="0">
                <a:latin typeface="宋体" charset="-122"/>
              </a:rPr>
              <a:t> </a:t>
            </a:r>
          </a:p>
          <a:p>
            <a:pPr marL="623888" indent="-514350">
              <a:buFont typeface="Georgia" pitchFamily="18" charset="0"/>
              <a:buNone/>
            </a:pPr>
            <a:r>
              <a:rPr lang="zh-CN" altLang="en-US" sz="2400" b="1" smtClean="0">
                <a:solidFill>
                  <a:srgbClr val="FF0000"/>
                </a:solidFill>
                <a:latin typeface="宋体" charset="-122"/>
              </a:rPr>
              <a:t>（</a:t>
            </a:r>
            <a:r>
              <a:rPr lang="en-US" altLang="zh-CN" sz="2400" b="1" smtClean="0">
                <a:solidFill>
                  <a:srgbClr val="FF0000"/>
                </a:solidFill>
                <a:latin typeface="宋体" charset="-122"/>
              </a:rPr>
              <a:t>2</a:t>
            </a:r>
            <a:r>
              <a:rPr lang="zh-CN" altLang="en-US" sz="2400" b="1" smtClean="0">
                <a:solidFill>
                  <a:srgbClr val="FF0000"/>
                </a:solidFill>
                <a:latin typeface="宋体" charset="-122"/>
              </a:rPr>
              <a:t>）排卵障碍因素</a:t>
            </a:r>
          </a:p>
          <a:p>
            <a:pPr marL="623888" indent="-514350">
              <a:buFont typeface="Georgia" pitchFamily="18" charset="0"/>
              <a:buNone/>
            </a:pPr>
            <a:r>
              <a:rPr lang="zh-CN" altLang="en-US" sz="2400" b="1" smtClean="0">
                <a:latin typeface="宋体" charset="-122"/>
              </a:rPr>
              <a:t>       无排卵现象可以出现在中枢神经系统性、下丘脑、垂体性和卵巢性的若干层次，如无排卵性功能性子宫出血、高催乳素血症、卵巢早衰、还有复杂因素持续性无排卵，如多囊卵巢综合症、卵巢黄体化不破裂综合征、或甲状腺亢进或低下、肾上腺皮质功能失调、重症糖尿病等。黄体功能不足或黄体不全也可以影响囊胚植入导致不孕。</a:t>
            </a:r>
            <a:r>
              <a:rPr lang="zh-CN" altLang="en-US" sz="2400" smtClean="0">
                <a:latin typeface="宋体" charset="-122"/>
              </a:rPr>
              <a:t> </a:t>
            </a:r>
            <a:endParaRPr lang="zh-CN" altLang="en-US" sz="2400" smtClean="0">
              <a:latin typeface="宋体" charset="-122"/>
              <a:ea typeface="楷体"/>
              <a:cs typeface="楷体"/>
            </a:endParaRPr>
          </a:p>
          <a:p>
            <a:pPr marL="623888" indent="-514350" eaLnBrk="1" hangingPunct="1">
              <a:buFont typeface="Georgia" pitchFamily="18" charset="0"/>
              <a:buNone/>
            </a:pPr>
            <a:endParaRPr lang="zh-CN" altLang="en-US" sz="2400" smtClean="0">
              <a:latin typeface="宋体" charset="-122"/>
              <a:ea typeface="楷体"/>
              <a:cs typeface="楷体"/>
            </a:endParaRPr>
          </a:p>
          <a:p>
            <a:pPr marL="623888" indent="-514350" eaLnBrk="1" hangingPunct="1">
              <a:buFont typeface="Georgia" pitchFamily="18" charset="0"/>
              <a:buNone/>
            </a:pPr>
            <a:endParaRPr lang="zh-CN" altLang="en-US" sz="2400" b="1" smtClean="0">
              <a:latin typeface="宋体" charset="-122"/>
              <a:ea typeface="楷体"/>
              <a:cs typeface="楷体"/>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都市">
  <a:themeElements>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都市">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都市">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979</TotalTime>
  <Words>8905</Words>
  <Application>Microsoft Office PowerPoint</Application>
  <PresentationFormat>On-screen Show (4:3)</PresentationFormat>
  <Paragraphs>351</Paragraphs>
  <Slides>60</Slides>
  <Notes>0</Notes>
  <HiddenSlides>0</HiddenSlides>
  <MMClips>0</MMClips>
  <ScaleCrop>false</ScaleCrop>
  <HeadingPairs>
    <vt:vector size="6" baseType="variant">
      <vt:variant>
        <vt:lpstr>已用的字体</vt:lpstr>
      </vt:variant>
      <vt:variant>
        <vt:i4>11</vt:i4>
      </vt:variant>
      <vt:variant>
        <vt:lpstr>演示文稿设计模板</vt:lpstr>
      </vt:variant>
      <vt:variant>
        <vt:i4>4</vt:i4>
      </vt:variant>
      <vt:variant>
        <vt:lpstr>幻灯片标题</vt:lpstr>
      </vt:variant>
      <vt:variant>
        <vt:i4>60</vt:i4>
      </vt:variant>
    </vt:vector>
  </HeadingPairs>
  <TitlesOfParts>
    <vt:vector size="75" baseType="lpstr">
      <vt:lpstr>Arial</vt:lpstr>
      <vt:lpstr>宋体</vt:lpstr>
      <vt:lpstr>Trebuchet MS</vt:lpstr>
      <vt:lpstr>方正姚体</vt:lpstr>
      <vt:lpstr>Georgia</vt:lpstr>
      <vt:lpstr>Wingdings 2</vt:lpstr>
      <vt:lpstr>Calibri</vt:lpstr>
      <vt:lpstr>黑体</vt:lpstr>
      <vt:lpstr>隶书</vt:lpstr>
      <vt:lpstr>Wingdings</vt:lpstr>
      <vt:lpstr>楷体</vt:lpstr>
      <vt:lpstr>都市</vt:lpstr>
      <vt:lpstr>都市</vt:lpstr>
      <vt:lpstr>都市</vt:lpstr>
      <vt:lpstr>都市</vt:lpstr>
      <vt:lpstr>不孕症中医治疗经验与思路 </vt:lpstr>
      <vt:lpstr>幻灯片 2</vt:lpstr>
      <vt:lpstr>一、定义及流行病学</vt:lpstr>
      <vt:lpstr>幻灯片 4</vt:lpstr>
      <vt:lpstr>二、病因病机的认识</vt:lpstr>
      <vt:lpstr>二、病因病机的认识 </vt:lpstr>
      <vt:lpstr> </vt:lpstr>
      <vt:lpstr>幻灯片 8</vt:lpstr>
      <vt:lpstr>幻灯片 9</vt:lpstr>
      <vt:lpstr>幻灯片 10</vt:lpstr>
      <vt:lpstr>幻灯片 11</vt:lpstr>
      <vt:lpstr>幻灯片 12</vt:lpstr>
      <vt:lpstr>幻灯片 13</vt:lpstr>
      <vt:lpstr>幻灯片 14</vt:lpstr>
      <vt:lpstr> </vt:lpstr>
      <vt:lpstr> </vt:lpstr>
      <vt:lpstr>三、输卵管性不孕的中医治疗思路</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 </vt:lpstr>
      <vt:lpstr>幻灯片 40</vt:lpstr>
      <vt:lpstr>幻灯片 41</vt:lpstr>
      <vt:lpstr>五、综合因素引起不孕的治疗</vt:lpstr>
      <vt:lpstr>幻灯片 43</vt:lpstr>
      <vt:lpstr>六、治疗体会</vt:lpstr>
      <vt:lpstr>幻灯片 45</vt:lpstr>
      <vt:lpstr>七、病案举例 </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不孕症中医治疗经验与思路 </dc:title>
  <dc:creator>asus</dc:creator>
  <cp:lastModifiedBy>微软用户</cp:lastModifiedBy>
  <cp:revision>203</cp:revision>
  <dcterms:created xsi:type="dcterms:W3CDTF">2016-03-31T04:44:22Z</dcterms:created>
  <dcterms:modified xsi:type="dcterms:W3CDTF">2016-04-05T02:41:27Z</dcterms:modified>
</cp:coreProperties>
</file>