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62"/>
  </p:notesMasterIdLst>
  <p:sldIdLst>
    <p:sldId id="324" r:id="rId2"/>
    <p:sldId id="256" r:id="rId3"/>
    <p:sldId id="371" r:id="rId4"/>
    <p:sldId id="326" r:id="rId5"/>
    <p:sldId id="325" r:id="rId6"/>
    <p:sldId id="330" r:id="rId7"/>
    <p:sldId id="373" r:id="rId8"/>
    <p:sldId id="331" r:id="rId9"/>
    <p:sldId id="332" r:id="rId10"/>
    <p:sldId id="333" r:id="rId11"/>
    <p:sldId id="334" r:id="rId12"/>
    <p:sldId id="335" r:id="rId13"/>
    <p:sldId id="336" r:id="rId14"/>
    <p:sldId id="338" r:id="rId15"/>
    <p:sldId id="339" r:id="rId16"/>
    <p:sldId id="340" r:id="rId17"/>
    <p:sldId id="341" r:id="rId18"/>
    <p:sldId id="342" r:id="rId19"/>
    <p:sldId id="343" r:id="rId20"/>
    <p:sldId id="345" r:id="rId21"/>
    <p:sldId id="346" r:id="rId22"/>
    <p:sldId id="347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60" r:id="rId34"/>
    <p:sldId id="361" r:id="rId35"/>
    <p:sldId id="362" r:id="rId36"/>
    <p:sldId id="363" r:id="rId37"/>
    <p:sldId id="364" r:id="rId38"/>
    <p:sldId id="365" r:id="rId39"/>
    <p:sldId id="366" r:id="rId40"/>
    <p:sldId id="367" r:id="rId41"/>
    <p:sldId id="368" r:id="rId42"/>
    <p:sldId id="374" r:id="rId43"/>
    <p:sldId id="369" r:id="rId44"/>
    <p:sldId id="370" r:id="rId45"/>
    <p:sldId id="375" r:id="rId46"/>
    <p:sldId id="376" r:id="rId47"/>
    <p:sldId id="377" r:id="rId48"/>
    <p:sldId id="378" r:id="rId49"/>
    <p:sldId id="379" r:id="rId50"/>
    <p:sldId id="380" r:id="rId51"/>
    <p:sldId id="381" r:id="rId52"/>
    <p:sldId id="382" r:id="rId53"/>
    <p:sldId id="383" r:id="rId54"/>
    <p:sldId id="384" r:id="rId55"/>
    <p:sldId id="385" r:id="rId56"/>
    <p:sldId id="386" r:id="rId57"/>
    <p:sldId id="387" r:id="rId58"/>
    <p:sldId id="388" r:id="rId59"/>
    <p:sldId id="389" r:id="rId60"/>
    <p:sldId id="323" r:id="rId6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Vineta BT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Vineta BT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Vineta BT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Vineta BT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Vineta BT"/>
        <a:ea typeface="宋体" charset="-122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Vineta BT"/>
        <a:ea typeface="宋体" charset="-122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Vineta BT"/>
        <a:ea typeface="宋体" charset="-122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Vineta BT"/>
        <a:ea typeface="宋体" charset="-122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Vineta BT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990000"/>
    <a:srgbClr val="0000FF"/>
    <a:srgbClr val="800000"/>
    <a:srgbClr val="A50021"/>
    <a:srgbClr val="FF0000"/>
    <a:srgbClr val="CC3300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86" autoAdjust="0"/>
    <p:restoredTop sz="99258" autoAdjust="0"/>
  </p:normalViewPr>
  <p:slideViewPr>
    <p:cSldViewPr>
      <p:cViewPr varScale="1">
        <p:scale>
          <a:sx n="94" d="100"/>
          <a:sy n="94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E04177-5A20-4BC9-AFED-D38DB12C14B4}" type="datetimeFigureOut">
              <a:rPr lang="zh-CN" altLang="en-US"/>
              <a:pPr>
                <a:defRPr/>
              </a:pPr>
              <a:t>2015-7-15</a:t>
            </a:fld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4E99FA-A3E1-413F-B06B-B6BFFCC7B84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7373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769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3E225-3C62-4D13-93C2-394EECC109E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47745-E773-4533-A2BD-54DFFC766D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0363" y="685800"/>
            <a:ext cx="2135187" cy="51816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56338" cy="51816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38BB5-20CB-4E5E-BA5B-94235F1B20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4094F-A7E7-4074-B909-27F362254B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D1528-9BFC-45DE-8587-F09447FC91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3221C-EACC-4728-82FE-05A976DC322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4CBF6-5581-432B-AE9C-22D605C597A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D4C0-6A2B-48B0-B2F4-DB04299D785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63D43-0662-43C9-A883-0C215F5F59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6458B-A676-4FEA-811C-455674ED81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58E6B-AB93-4816-89EB-B0755636B50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9810D-24AA-4DFD-8519-7495E12363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6858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4800" y="1981200"/>
            <a:ext cx="85407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019800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kumimoji="0"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kumimoji="0"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19800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0"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8832F179-0255-420F-BB55-5FC7A6F1187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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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Rot="1" noChangeArrowheads="1"/>
          </p:cNvSpPr>
          <p:nvPr>
            <p:ph type="ctrTitle"/>
          </p:nvPr>
        </p:nvSpPr>
        <p:spPr>
          <a:xfrm>
            <a:off x="3810000" y="1066800"/>
            <a:ext cx="5105400" cy="1752600"/>
          </a:xfrm>
        </p:spPr>
        <p:txBody>
          <a:bodyPr/>
          <a:lstStyle/>
          <a:p>
            <a:pPr eaLnBrk="1" hangingPunct="1"/>
            <a:r>
              <a:rPr lang="zh-CN" altLang="en-US" sz="4800" b="1" smtClean="0"/>
              <a:t>盆腔炎的辨证思路</a:t>
            </a:r>
          </a:p>
        </p:txBody>
      </p:sp>
      <p:sp>
        <p:nvSpPr>
          <p:cNvPr id="15362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3657600"/>
            <a:ext cx="5105400" cy="1676400"/>
          </a:xfrm>
        </p:spPr>
        <p:txBody>
          <a:bodyPr/>
          <a:lstStyle/>
          <a:p>
            <a:pPr eaLnBrk="1" hangingPunct="1"/>
            <a:r>
              <a:rPr kumimoji="1" lang="zh-CN" altLang="en-US" sz="2800" b="1" smtClean="0"/>
              <a:t>湖南省中医药研究院妇科 </a:t>
            </a:r>
          </a:p>
          <a:p>
            <a:pPr eaLnBrk="1" hangingPunct="1"/>
            <a:r>
              <a:rPr kumimoji="1" lang="zh-CN" altLang="en-US" sz="2800" b="1" smtClean="0"/>
              <a:t>郑纯</a:t>
            </a:r>
          </a:p>
          <a:p>
            <a:pPr eaLnBrk="1" hangingPunct="1"/>
            <a:endParaRPr lang="en-US" altLang="zh-CN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一、急性盆腔炎</a:t>
            </a:r>
          </a:p>
        </p:txBody>
      </p:sp>
      <p:sp>
        <p:nvSpPr>
          <p:cNvPr id="22530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219200"/>
            <a:ext cx="8610600" cy="5410200"/>
          </a:xfrm>
        </p:spPr>
        <p:txBody>
          <a:bodyPr/>
          <a:lstStyle/>
          <a:p>
            <a:pPr marL="190500" indent="-190500" algn="l">
              <a:lnSpc>
                <a:spcPct val="80000"/>
              </a:lnSpc>
              <a:defRPr/>
            </a:pPr>
            <a:r>
              <a:rPr lang="en-US" altLang="zh-CN" sz="2000" b="1" dirty="0" smtClean="0">
                <a:latin typeface="+mn-ea"/>
              </a:rPr>
              <a:t>2</a:t>
            </a:r>
            <a:r>
              <a:rPr lang="zh-CN" altLang="en-US" sz="2000" b="1" dirty="0" smtClean="0">
                <a:latin typeface="+mn-ea"/>
              </a:rPr>
              <a:t>、鉴别诊断：</a:t>
            </a:r>
          </a:p>
          <a:p>
            <a:pPr marL="190500" indent="-190500" algn="l">
              <a:lnSpc>
                <a:spcPct val="80000"/>
              </a:lnSpc>
              <a:defRPr/>
            </a:pPr>
            <a:endParaRPr lang="en-US" altLang="zh-CN" sz="2000" dirty="0" smtClean="0">
              <a:latin typeface="+mn-ea"/>
            </a:endParaRPr>
          </a:p>
          <a:p>
            <a:pPr marL="190500" indent="-1905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①急性阑尾炎：</a:t>
            </a:r>
          </a:p>
          <a:p>
            <a:pPr marL="190500" indent="-1905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    也有发热、腹痛及白细胞增高，腹痛多在脐周开始并转移至右下腹，麦氏点压痛、反跳痛明显，多伴恶心呕吐妇检盆腔正常。急性盆腔炎下腹痛位置偏低，宫颈有抬举痛，双附件痛，或有月经异常。</a:t>
            </a:r>
          </a:p>
          <a:p>
            <a:pPr marL="190500" indent="-190500" algn="l">
              <a:lnSpc>
                <a:spcPct val="80000"/>
              </a:lnSpc>
              <a:defRPr/>
            </a:pPr>
            <a:endParaRPr lang="en-US" altLang="zh-CN" sz="2000" dirty="0" smtClean="0">
              <a:latin typeface="+mn-ea"/>
            </a:endParaRPr>
          </a:p>
          <a:p>
            <a:pPr marL="190500" indent="-1905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②异位妊娠：</a:t>
            </a:r>
          </a:p>
          <a:p>
            <a:pPr marL="190500" indent="-1905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    不规则阴道流血或停经史，常发生下肢一侧撕裂样剧痛，伴头晕甚至休克，</a:t>
            </a:r>
            <a:r>
              <a:rPr lang="en-US" altLang="zh-CN" sz="2000" dirty="0" err="1" smtClean="0">
                <a:latin typeface="+mn-ea"/>
              </a:rPr>
              <a:t>Hb</a:t>
            </a:r>
            <a:r>
              <a:rPr lang="zh-CN" altLang="en-US" sz="2000" dirty="0" smtClean="0">
                <a:latin typeface="+mn-ea"/>
              </a:rPr>
              <a:t>下降，无发热及白细胞增高，尿妊免试验呈阳性，后穹窿穿刺可抽出不凝血。</a:t>
            </a:r>
          </a:p>
          <a:p>
            <a:pPr marL="190500" indent="-190500" algn="l">
              <a:lnSpc>
                <a:spcPct val="80000"/>
              </a:lnSpc>
              <a:defRPr/>
            </a:pPr>
            <a:endParaRPr lang="en-US" altLang="zh-CN" sz="2000" dirty="0" smtClean="0">
              <a:latin typeface="+mn-ea"/>
            </a:endParaRPr>
          </a:p>
          <a:p>
            <a:pPr marL="190500" indent="-1905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③卵巢囊肿蒂扭转或破裂：</a:t>
            </a:r>
          </a:p>
          <a:p>
            <a:pPr marL="190500" indent="-1905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    有盆腔炎病史，常见体位变化时，突发下肢一侧剧痛，可伴恶心呕吐，</a:t>
            </a:r>
            <a:r>
              <a:rPr lang="en-US" altLang="zh-CN" sz="2000" dirty="0" smtClean="0">
                <a:latin typeface="+mn-ea"/>
              </a:rPr>
              <a:t>B</a:t>
            </a:r>
            <a:r>
              <a:rPr lang="zh-CN" altLang="en-US" sz="2000" dirty="0" smtClean="0">
                <a:latin typeface="+mn-ea"/>
              </a:rPr>
              <a:t>超或妇科检查可鉴别。 </a:t>
            </a:r>
          </a:p>
          <a:p>
            <a:pPr marL="190500" indent="-190500">
              <a:lnSpc>
                <a:spcPct val="80000"/>
              </a:lnSpc>
              <a:defRPr/>
            </a:pPr>
            <a:endParaRPr lang="zh-CN" altLang="en-US" sz="2000" dirty="0" smtClean="0">
              <a:latin typeface="+mn-ea"/>
            </a:endParaRPr>
          </a:p>
          <a:p>
            <a:pPr marL="190500" indent="-1905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一、急性盆腔炎</a:t>
            </a:r>
          </a:p>
        </p:txBody>
      </p:sp>
      <p:sp>
        <p:nvSpPr>
          <p:cNvPr id="26626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219200"/>
            <a:ext cx="8610600" cy="5410200"/>
          </a:xfrm>
        </p:spPr>
        <p:txBody>
          <a:bodyPr/>
          <a:lstStyle/>
          <a:p>
            <a:pPr marL="609600" indent="-609600" algn="l">
              <a:lnSpc>
                <a:spcPct val="80000"/>
              </a:lnSpc>
            </a:pPr>
            <a:r>
              <a:rPr lang="zh-CN" altLang="en-US" sz="2400" b="1" smtClean="0">
                <a:solidFill>
                  <a:srgbClr val="0000FF"/>
                </a:solidFill>
                <a:latin typeface="宋体" charset="-122"/>
              </a:rPr>
              <a:t>（四）治疗</a:t>
            </a:r>
            <a:r>
              <a:rPr lang="zh-CN" altLang="en-US" sz="2400" smtClean="0">
                <a:latin typeface="宋体" charset="-122"/>
              </a:rPr>
              <a:t>     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2400" b="1" smtClean="0">
                <a:latin typeface="宋体" charset="-122"/>
              </a:rPr>
              <a:t>  西医治疗：</a:t>
            </a:r>
          </a:p>
          <a:p>
            <a:pPr marL="609600" indent="-609600" algn="l">
              <a:lnSpc>
                <a:spcPct val="80000"/>
              </a:lnSpc>
            </a:pPr>
            <a:r>
              <a:rPr lang="en-US" altLang="zh-CN" sz="2400" smtClean="0">
                <a:latin typeface="宋体" charset="-122"/>
              </a:rPr>
              <a:t>1.</a:t>
            </a:r>
            <a:r>
              <a:rPr lang="zh-CN" altLang="en-US" sz="2400" smtClean="0">
                <a:latin typeface="宋体" charset="-122"/>
              </a:rPr>
              <a:t>支持疗法 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2400" smtClean="0">
                <a:latin typeface="宋体" charset="-122"/>
              </a:rPr>
              <a:t>（</a:t>
            </a:r>
            <a:r>
              <a:rPr lang="en-US" altLang="zh-CN" sz="2400" smtClean="0">
                <a:latin typeface="宋体" charset="-122"/>
              </a:rPr>
              <a:t>1</a:t>
            </a:r>
            <a:r>
              <a:rPr lang="zh-CN" altLang="en-US" sz="2400" smtClean="0">
                <a:latin typeface="宋体" charset="-122"/>
              </a:rPr>
              <a:t>）卧床休息，取半卧位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2400" smtClean="0">
                <a:latin typeface="宋体" charset="-122"/>
              </a:rPr>
              <a:t>（</a:t>
            </a:r>
            <a:r>
              <a:rPr lang="en-US" altLang="zh-CN" sz="2400" smtClean="0">
                <a:latin typeface="宋体" charset="-122"/>
              </a:rPr>
              <a:t>2</a:t>
            </a:r>
            <a:r>
              <a:rPr lang="zh-CN" altLang="en-US" sz="2400" smtClean="0">
                <a:latin typeface="宋体" charset="-122"/>
              </a:rPr>
              <a:t>）注意营养及液体输入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2400" smtClean="0">
                <a:latin typeface="宋体" charset="-122"/>
              </a:rPr>
              <a:t>（</a:t>
            </a:r>
            <a:r>
              <a:rPr lang="en-US" altLang="zh-CN" sz="2400" smtClean="0">
                <a:latin typeface="宋体" charset="-122"/>
              </a:rPr>
              <a:t>3</a:t>
            </a:r>
            <a:r>
              <a:rPr lang="zh-CN" altLang="en-US" sz="2400" smtClean="0">
                <a:latin typeface="宋体" charset="-122"/>
              </a:rPr>
              <a:t>）纠正水电解质及酸碱平衡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2400" smtClean="0">
                <a:latin typeface="宋体" charset="-122"/>
              </a:rPr>
              <a:t>（</a:t>
            </a:r>
            <a:r>
              <a:rPr lang="en-US" altLang="zh-CN" sz="2400" smtClean="0">
                <a:latin typeface="宋体" charset="-122"/>
              </a:rPr>
              <a:t>4</a:t>
            </a:r>
            <a:r>
              <a:rPr lang="zh-CN" altLang="en-US" sz="2400" smtClean="0">
                <a:latin typeface="宋体" charset="-122"/>
              </a:rPr>
              <a:t>）高热时物理降温，缓慢静滴葡萄糖盐水</a:t>
            </a:r>
          </a:p>
          <a:p>
            <a:pPr marL="609600" indent="-609600" algn="l">
              <a:lnSpc>
                <a:spcPct val="80000"/>
              </a:lnSpc>
            </a:pPr>
            <a:r>
              <a:rPr lang="en-US" altLang="zh-CN" sz="2400" smtClean="0">
                <a:latin typeface="宋体" charset="-122"/>
              </a:rPr>
              <a:t> (5)</a:t>
            </a:r>
            <a:r>
              <a:rPr lang="zh-CN" altLang="en-US" sz="2400" smtClean="0">
                <a:latin typeface="宋体" charset="-122"/>
              </a:rPr>
              <a:t>避免不必要盆腔检查及阴道灌洗</a:t>
            </a:r>
          </a:p>
          <a:p>
            <a:pPr marL="609600" indent="-609600" algn="l">
              <a:lnSpc>
                <a:spcPct val="80000"/>
              </a:lnSpc>
            </a:pPr>
            <a:r>
              <a:rPr lang="en-US" altLang="zh-CN" sz="2400" smtClean="0">
                <a:latin typeface="宋体" charset="-122"/>
              </a:rPr>
              <a:t> (6)</a:t>
            </a:r>
            <a:r>
              <a:rPr lang="zh-CN" altLang="en-US" sz="2400" smtClean="0">
                <a:latin typeface="宋体" charset="-122"/>
              </a:rPr>
              <a:t>必要时少量输血</a:t>
            </a:r>
          </a:p>
          <a:p>
            <a:pPr marL="609600" indent="-609600" algn="l">
              <a:lnSpc>
                <a:spcPct val="80000"/>
              </a:lnSpc>
            </a:pPr>
            <a:r>
              <a:rPr lang="en-US" altLang="zh-CN" sz="2400" smtClean="0">
                <a:latin typeface="宋体" charset="-122"/>
              </a:rPr>
              <a:t>2.</a:t>
            </a:r>
            <a:r>
              <a:rPr lang="zh-CN" altLang="en-US" sz="2400" smtClean="0">
                <a:latin typeface="宋体" charset="-122"/>
              </a:rPr>
              <a:t>抗菌素治疗 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2400" smtClean="0">
                <a:latin typeface="宋体" charset="-122"/>
              </a:rPr>
              <a:t>    最好根据药敏实验选择抗菌素。</a:t>
            </a:r>
          </a:p>
          <a:p>
            <a:pPr marL="609600" indent="-609600" algn="l">
              <a:lnSpc>
                <a:spcPct val="80000"/>
              </a:lnSpc>
            </a:pPr>
            <a:r>
              <a:rPr lang="en-US" altLang="zh-CN" sz="2400" smtClean="0">
                <a:latin typeface="宋体" charset="-122"/>
              </a:rPr>
              <a:t>3.</a:t>
            </a:r>
            <a:r>
              <a:rPr lang="zh-CN" altLang="en-US" sz="2400" smtClean="0">
                <a:latin typeface="宋体" charset="-122"/>
              </a:rPr>
              <a:t>手术治疗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2400" smtClean="0">
                <a:latin typeface="宋体" charset="-122"/>
              </a:rPr>
              <a:t>    盆腔脓肿，切口引流。 当药物治疗后局限性脓肿。或者输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2400" smtClean="0">
                <a:latin typeface="宋体" charset="-122"/>
              </a:rPr>
              <a:t>卵管、卵巢脓肿时切除病灶。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800" smtClean="0"/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一、急性盆腔炎</a:t>
            </a:r>
          </a:p>
        </p:txBody>
      </p:sp>
      <p:sp>
        <p:nvSpPr>
          <p:cNvPr id="27650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219200"/>
            <a:ext cx="8610600" cy="5410200"/>
          </a:xfrm>
        </p:spPr>
        <p:txBody>
          <a:bodyPr/>
          <a:lstStyle/>
          <a:p>
            <a:pPr marL="609600" indent="-609600" algn="l"/>
            <a:r>
              <a:rPr lang="zh-CN" altLang="en-US" sz="2400" b="1" smtClean="0"/>
              <a:t>中医治疗： </a:t>
            </a:r>
          </a:p>
          <a:p>
            <a:pPr marL="609600" indent="-609600" algn="l"/>
            <a:r>
              <a:rPr lang="zh-CN" altLang="en-US" sz="2400" smtClean="0"/>
              <a:t>        急性盆腔炎主要是为邪毒感染所致的里实热证，常见病因</a:t>
            </a:r>
          </a:p>
          <a:p>
            <a:pPr marL="609600" indent="-609600" algn="l"/>
            <a:r>
              <a:rPr lang="zh-CN" altLang="en-US" sz="2400" smtClean="0"/>
              <a:t>有热、毒、湿、瘀，而以热毒为主，治疗宜清热解毒，配合除</a:t>
            </a:r>
          </a:p>
          <a:p>
            <a:pPr marL="609600" indent="-609600" algn="l"/>
            <a:r>
              <a:rPr lang="zh-CN" altLang="en-US" sz="2400" smtClean="0"/>
              <a:t>湿化瘀、消肿排脓。本病发病急，病势重，如治疗不及时，易</a:t>
            </a:r>
          </a:p>
          <a:p>
            <a:pPr marL="609600" indent="-609600" algn="l"/>
            <a:r>
              <a:rPr lang="zh-CN" altLang="en-US" sz="2400" smtClean="0"/>
              <a:t>致邪毒内陷，逆传心包，或留下后遗症，反复发作致不孕、异</a:t>
            </a:r>
          </a:p>
          <a:p>
            <a:pPr marL="609600" indent="-609600" algn="l"/>
            <a:r>
              <a:rPr lang="zh-CN" altLang="en-US" sz="2400" smtClean="0"/>
              <a:t>位妊娠。因病势急重，应配合西医治疗。</a:t>
            </a:r>
            <a:endParaRPr lang="en-US" altLang="zh-CN" sz="2400" smtClean="0"/>
          </a:p>
          <a:p>
            <a:pPr marL="609600" indent="-609600" algn="l"/>
            <a:r>
              <a:rPr lang="zh-CN" altLang="en-US" sz="2400" b="1" smtClean="0">
                <a:solidFill>
                  <a:schemeClr val="tx2"/>
                </a:solidFill>
              </a:rPr>
              <a:t>  临床常分为三型：</a:t>
            </a:r>
          </a:p>
          <a:p>
            <a:pPr marL="609600" indent="-609600" algn="l"/>
            <a:r>
              <a:rPr lang="zh-CN" altLang="en-US" sz="2400" smtClean="0"/>
              <a:t>                            热毒炽盛型 </a:t>
            </a:r>
          </a:p>
          <a:p>
            <a:pPr marL="609600" indent="-609600" algn="l"/>
            <a:r>
              <a:rPr lang="zh-CN" altLang="en-US" sz="2400" smtClean="0"/>
              <a:t>                            湿热瘀结型 </a:t>
            </a:r>
          </a:p>
          <a:p>
            <a:pPr marL="609600" indent="-609600" algn="l"/>
            <a:r>
              <a:rPr lang="zh-CN" altLang="en-US" sz="2400" smtClean="0"/>
              <a:t>                            正虚邪陷型 </a:t>
            </a:r>
          </a:p>
          <a:p>
            <a:pPr marL="609600" indent="-609600" algn="l"/>
            <a:endParaRPr lang="zh-CN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09600" y="2286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一、急性盆腔炎</a:t>
            </a:r>
          </a:p>
        </p:txBody>
      </p:sp>
      <p:sp>
        <p:nvSpPr>
          <p:cNvPr id="28674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838200"/>
            <a:ext cx="8610600" cy="5410200"/>
          </a:xfrm>
        </p:spPr>
        <p:txBody>
          <a:bodyPr/>
          <a:lstStyle/>
          <a:p>
            <a:pPr marL="609600" indent="-609600" algn="l">
              <a:lnSpc>
                <a:spcPct val="80000"/>
              </a:lnSpc>
            </a:pPr>
            <a:r>
              <a:rPr lang="en-US" altLang="zh-CN" sz="1800" smtClean="0"/>
              <a:t>1.</a:t>
            </a:r>
            <a:r>
              <a:rPr lang="zh-CN" altLang="en-US" sz="1800" b="1" smtClean="0"/>
              <a:t>热毒炽盛型：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        高热或寒战高热，下肢剧痛、拒按，口苦咽干，带下量多，色黄如脓，或赤白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兼杂，质粘稠，臭秽，月经量多，或淋漓不净，尿赤便黄，舌红苔黄厚脉沉数。治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以清热解毒、利湿排脓，以五味消毒饮和银翘红酱解毒汤加减：金银花、连翘、红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藤、败酱草、薏苡仁、牡丹皮、生栀子、桃仁、赤芍、延胡索、川楝子、乳香、没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药。如大便干结腹部胀满可加大黄、枳实、厚朴；带下黄臭加黄柏、鱼腥草、椿根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皮；月经淋漓不止加马齿苋、生地榆、侧柏炭；脓肿形成加皂角刺、白芷解毒排脓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；壮热不退加柴胡、石膏、知母退热。</a:t>
            </a:r>
          </a:p>
          <a:p>
            <a:pPr marL="609600" indent="-609600" algn="l">
              <a:lnSpc>
                <a:spcPct val="80000"/>
              </a:lnSpc>
            </a:pPr>
            <a:endParaRPr lang="en-US" altLang="zh-CN" sz="1800" b="1" smtClean="0"/>
          </a:p>
          <a:p>
            <a:pPr marL="609600" indent="-609600" algn="l">
              <a:lnSpc>
                <a:spcPct val="80000"/>
              </a:lnSpc>
            </a:pPr>
            <a:r>
              <a:rPr lang="en-US" altLang="zh-CN" sz="1800" b="1" smtClean="0"/>
              <a:t>2.</a:t>
            </a:r>
            <a:r>
              <a:rPr lang="zh-CN" altLang="en-US" sz="1800" b="1" smtClean="0"/>
              <a:t>湿热瘀结型：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       下腹疼痛拒按或腹满，发热恶寒或热势起伏，带下量多粘稠臭秽，经量多或经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期延长、淋漓不止，小便短赤，舌黯红，苔黄腻，脉弦滑。治以清热利、化瘀止痛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，以仙方活命饮加减：银花，当归，赤芍，穿山甲，皂角刺，天花粉，贝母，白芷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，陈皮，乳香，没药，丹皮，败酱草，薏苡仁。或带下量多黄稠臭加黄柏、车前子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清热利湿止带；大便秘结加大黄、芒硝以通腑泄热。</a:t>
            </a:r>
          </a:p>
          <a:p>
            <a:pPr marL="609600" indent="-609600" algn="l">
              <a:lnSpc>
                <a:spcPct val="80000"/>
              </a:lnSpc>
            </a:pPr>
            <a:endParaRPr lang="en-US" altLang="zh-CN" sz="1800" b="1" smtClean="0"/>
          </a:p>
          <a:p>
            <a:pPr marL="609600" indent="-609600" algn="l">
              <a:lnSpc>
                <a:spcPct val="80000"/>
              </a:lnSpc>
            </a:pPr>
            <a:r>
              <a:rPr lang="en-US" altLang="zh-CN" sz="1800" b="1" smtClean="0"/>
              <a:t>3.</a:t>
            </a:r>
            <a:r>
              <a:rPr lang="zh-CN" altLang="en-US" sz="1800" b="1" smtClean="0"/>
              <a:t>正虚邪陷型：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       面色㿠白或晦暗，四肢厥冷，烦躁，周身汗出，黏冷，腰酸腹痛，拒按，带下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量多色黄，或见神昏糊，舌红或淡，脉息微弱。治以回阳救逆，扶正托毒，苡仁附 </a:t>
            </a:r>
          </a:p>
          <a:p>
            <a:pPr marL="609600" indent="-609600" algn="l">
              <a:lnSpc>
                <a:spcPct val="80000"/>
              </a:lnSpc>
            </a:pPr>
            <a:r>
              <a:rPr lang="zh-CN" altLang="en-US" sz="1800" smtClean="0"/>
              <a:t>子汤败酱汤加减。</a:t>
            </a:r>
          </a:p>
          <a:p>
            <a:pPr marL="609600" indent="-609600" algn="l">
              <a:lnSpc>
                <a:spcPct val="80000"/>
              </a:lnSpc>
            </a:pPr>
            <a:endParaRPr lang="zh-CN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一、急性盆腔炎</a:t>
            </a:r>
          </a:p>
        </p:txBody>
      </p:sp>
      <p:sp>
        <p:nvSpPr>
          <p:cNvPr id="26626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295400"/>
            <a:ext cx="8915400" cy="5334000"/>
          </a:xfrm>
        </p:spPr>
        <p:txBody>
          <a:bodyPr/>
          <a:lstStyle/>
          <a:p>
            <a:pPr marL="812800" indent="-812800" algn="l">
              <a:defRPr/>
            </a:pPr>
            <a:r>
              <a:rPr lang="en-US" altLang="zh-CN" sz="2400" b="1" dirty="0" smtClean="0">
                <a:solidFill>
                  <a:srgbClr val="0000FF"/>
                </a:solidFill>
                <a:latin typeface="+mn-ea"/>
              </a:rPr>
              <a:t>( 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</a:rPr>
              <a:t>五</a:t>
            </a:r>
            <a:r>
              <a:rPr lang="en-US" altLang="zh-CN" sz="2400" b="1" dirty="0" smtClean="0">
                <a:solidFill>
                  <a:srgbClr val="0000FF"/>
                </a:solidFill>
                <a:latin typeface="+mn-ea"/>
              </a:rPr>
              <a:t>)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</a:rPr>
              <a:t>其他治法</a:t>
            </a:r>
          </a:p>
          <a:p>
            <a:pPr marL="812800" indent="-812800" algn="l">
              <a:defRPr/>
            </a:pPr>
            <a:r>
              <a:rPr lang="zh-CN" altLang="en-US" sz="2400" dirty="0" smtClean="0">
                <a:latin typeface="+mn-ea"/>
              </a:rPr>
              <a:t>    </a:t>
            </a:r>
            <a:r>
              <a:rPr lang="en-US" altLang="zh-CN" sz="2400" dirty="0" smtClean="0">
                <a:latin typeface="+mn-ea"/>
              </a:rPr>
              <a:t>1</a:t>
            </a:r>
            <a:r>
              <a:rPr lang="zh-CN" altLang="en-US" sz="2400" dirty="0" smtClean="0">
                <a:latin typeface="+mn-ea"/>
              </a:rPr>
              <a:t>、 清开灵注射液  静脉滴注</a:t>
            </a:r>
          </a:p>
          <a:p>
            <a:pPr marL="812800" indent="-812800" algn="l">
              <a:defRPr/>
            </a:pPr>
            <a:r>
              <a:rPr lang="zh-CN" altLang="en-US" sz="2400" dirty="0" smtClean="0">
                <a:latin typeface="+mn-ea"/>
              </a:rPr>
              <a:t>    </a:t>
            </a:r>
            <a:r>
              <a:rPr lang="en-US" altLang="zh-CN" sz="2400" dirty="0" smtClean="0">
                <a:latin typeface="+mn-ea"/>
              </a:rPr>
              <a:t>2</a:t>
            </a:r>
            <a:r>
              <a:rPr lang="zh-CN" altLang="en-US" sz="2400" dirty="0" smtClean="0">
                <a:latin typeface="+mn-ea"/>
              </a:rPr>
              <a:t>、双黄连粉针    静脉滴注</a:t>
            </a:r>
          </a:p>
          <a:p>
            <a:pPr marL="812800" indent="-812800" algn="l">
              <a:defRPr/>
            </a:pPr>
            <a:r>
              <a:rPr lang="zh-CN" altLang="en-US" sz="2400" dirty="0" smtClean="0">
                <a:latin typeface="+mn-ea"/>
              </a:rPr>
              <a:t>    </a:t>
            </a:r>
            <a:r>
              <a:rPr lang="en-US" altLang="zh-CN" sz="2400" dirty="0" smtClean="0">
                <a:latin typeface="+mn-ea"/>
              </a:rPr>
              <a:t>3</a:t>
            </a:r>
            <a:r>
              <a:rPr lang="zh-CN" altLang="en-US" sz="2400" dirty="0" smtClean="0">
                <a:latin typeface="+mn-ea"/>
              </a:rPr>
              <a:t>、中药保留灌肠：红藤，地丁，蒲公英，败酱草，蛇舌草，鸭跖草煎</a:t>
            </a:r>
            <a:r>
              <a:rPr lang="en-US" altLang="zh-CN" sz="2400" dirty="0" smtClean="0">
                <a:latin typeface="+mn-ea"/>
              </a:rPr>
              <a:t>100ml</a:t>
            </a:r>
            <a:r>
              <a:rPr lang="zh-CN" altLang="en-US" sz="2400" dirty="0" smtClean="0">
                <a:latin typeface="+mn-ea"/>
              </a:rPr>
              <a:t>灌肠。</a:t>
            </a:r>
          </a:p>
          <a:p>
            <a:pPr marL="812800" indent="-812800" algn="l">
              <a:defRPr/>
            </a:pPr>
            <a:r>
              <a:rPr lang="zh-CN" altLang="en-US" sz="2400" dirty="0" smtClean="0">
                <a:latin typeface="+mn-ea"/>
              </a:rPr>
              <a:t>    </a:t>
            </a:r>
            <a:r>
              <a:rPr lang="en-US" altLang="zh-CN" sz="2400" dirty="0" smtClean="0">
                <a:latin typeface="+mn-ea"/>
              </a:rPr>
              <a:t>4</a:t>
            </a:r>
            <a:r>
              <a:rPr lang="zh-CN" altLang="en-US" sz="2400" dirty="0" smtClean="0">
                <a:latin typeface="+mn-ea"/>
              </a:rPr>
              <a:t>、中药外敷法：四黄散。</a:t>
            </a:r>
          </a:p>
          <a:p>
            <a:pPr marL="812800" indent="-812800" algn="l">
              <a:defRPr/>
            </a:pPr>
            <a:r>
              <a:rPr lang="zh-CN" altLang="en-US" sz="2400" dirty="0" smtClean="0">
                <a:latin typeface="+mn-ea"/>
              </a:rPr>
              <a:t>    </a:t>
            </a:r>
            <a:r>
              <a:rPr lang="en-US" altLang="zh-CN" sz="2400" dirty="0" smtClean="0">
                <a:latin typeface="+mn-ea"/>
              </a:rPr>
              <a:t>5</a:t>
            </a:r>
            <a:r>
              <a:rPr lang="zh-CN" altLang="en-US" sz="2400" dirty="0" smtClean="0">
                <a:latin typeface="+mn-ea"/>
              </a:rPr>
              <a:t>、针灸治疗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 algn="l"/>
            <a:r>
              <a:rPr lang="zh-CN" altLang="en-US" b="1" smtClean="0"/>
              <a:t>二、慢性盆腔炎</a:t>
            </a:r>
          </a:p>
        </p:txBody>
      </p:sp>
      <p:sp>
        <p:nvSpPr>
          <p:cNvPr id="30722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-228600" y="2057400"/>
            <a:ext cx="9067800" cy="4038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2800" smtClean="0">
                <a:solidFill>
                  <a:schemeClr val="tx2"/>
                </a:solidFill>
              </a:rPr>
              <a:t>         慢性盆腔炎</a:t>
            </a:r>
            <a:r>
              <a:rPr lang="zh-CN" altLang="en-US" sz="2800" smtClean="0"/>
              <a:t>（盆腔炎性疾病后遗症）常为急性盆腔炎未能彻底治疗，或患者体质较差，病程迁延所致，但亦有无急性盆腔炎病史，初始表现为慢性炎性病变者。根据发病的部位及病理不同，可分为</a:t>
            </a:r>
            <a:r>
              <a:rPr lang="zh-CN" altLang="en-US" sz="2800" smtClean="0">
                <a:solidFill>
                  <a:schemeClr val="tx2"/>
                </a:solidFill>
              </a:rPr>
              <a:t>慢性输卵管炎、输卵管积水、输卵管卵巢炎、输卵管卵巢囊肿、慢性盆腔结缔组织炎。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09600" y="2286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28674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838200"/>
            <a:ext cx="8763000" cy="6019800"/>
          </a:xfrm>
        </p:spPr>
        <p:txBody>
          <a:bodyPr/>
          <a:lstStyle/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000" b="1" dirty="0" smtClean="0">
                <a:solidFill>
                  <a:srgbClr val="0000FF"/>
                </a:solidFill>
              </a:rPr>
              <a:t>（一）中医病因病机</a:t>
            </a: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000" dirty="0" smtClean="0"/>
              <a:t>        经期产后及手术后，血室正开，体质虚弱，摄生不慎，感染湿热毒邪</a:t>
            </a: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000" dirty="0" smtClean="0"/>
              <a:t>，治疗不彻底等，或素体虚弱，并且迁延，致湿热余邪留恋于冲任，胞宫</a:t>
            </a: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000" dirty="0" smtClean="0"/>
              <a:t>胞脉阻滞气血而成瘀，湿热缠绵日久，反复进退，耗伤正气，形成盆腔性</a:t>
            </a: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000" dirty="0" smtClean="0"/>
              <a:t>炎性疾病，寒热错杂，虚实夹杂的病理特点。</a:t>
            </a:r>
          </a:p>
          <a:p>
            <a:pPr marL="609600" indent="-609600" algn="l">
              <a:lnSpc>
                <a:spcPct val="80000"/>
              </a:lnSpc>
              <a:defRPr/>
            </a:pPr>
            <a:endParaRPr lang="zh-CN" altLang="en-US" sz="2000" dirty="0" smtClean="0"/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b="1" dirty="0" smtClean="0">
                <a:latin typeface="+mn-ea"/>
              </a:rPr>
              <a:t>常见病因：</a:t>
            </a:r>
          </a:p>
          <a:p>
            <a:pPr marL="609600" indent="-609600" algn="l">
              <a:lnSpc>
                <a:spcPct val="80000"/>
              </a:lnSpc>
              <a:buFont typeface="Wingdings" pitchFamily="2" charset="2"/>
              <a:buChar char="u"/>
              <a:defRPr/>
            </a:pPr>
            <a:r>
              <a:rPr lang="zh-CN" altLang="en-US" sz="2000" b="1" dirty="0" smtClean="0">
                <a:latin typeface="+mn-ea"/>
              </a:rPr>
              <a:t>湿热瘀结：</a:t>
            </a:r>
            <a:r>
              <a:rPr lang="zh-CN" altLang="en-US" sz="2000" dirty="0" smtClean="0">
                <a:latin typeface="+mn-ea"/>
              </a:rPr>
              <a:t>湿热客于冲任、胞宫与血相搏结，瘀阻冲任，胞脉气血不</a:t>
            </a: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畅而发病。</a:t>
            </a:r>
            <a:endParaRPr lang="en-US" altLang="zh-CN" sz="2000" dirty="0" smtClean="0"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endParaRPr lang="zh-CN" altLang="en-US" sz="2000" dirty="0" smtClean="0">
              <a:latin typeface="+mn-ea"/>
            </a:endParaRPr>
          </a:p>
          <a:p>
            <a:pPr marL="609600" indent="-609600" algn="l">
              <a:lnSpc>
                <a:spcPct val="80000"/>
              </a:lnSpc>
              <a:buFont typeface="Wingdings" pitchFamily="2" charset="2"/>
              <a:buChar char="u"/>
              <a:defRPr/>
            </a:pPr>
            <a:r>
              <a:rPr lang="zh-CN" altLang="en-US" sz="2000" b="1" dirty="0" smtClean="0">
                <a:latin typeface="+mn-ea"/>
              </a:rPr>
              <a:t>寒湿凝滞：</a:t>
            </a:r>
            <a:r>
              <a:rPr lang="zh-CN" altLang="en-US" sz="2000" dirty="0" smtClean="0">
                <a:latin typeface="+mn-ea"/>
              </a:rPr>
              <a:t>素体阳虚，失于温煦，水湿不化，寒湿内蕴，或经行产后</a:t>
            </a:r>
            <a:endParaRPr lang="en-US" altLang="zh-CN" sz="2000" dirty="0" smtClean="0"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余血未尽，冒雨涉水，感寒饮冷，或久居寒湿之地，寒湿阻滞胞脉，血行</a:t>
            </a: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不畅而致本病。</a:t>
            </a:r>
            <a:endParaRPr lang="en-US" altLang="zh-CN" sz="2000" dirty="0" smtClean="0"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endParaRPr lang="zh-CN" altLang="en-US" sz="2000" dirty="0" smtClean="0">
              <a:latin typeface="+mn-ea"/>
            </a:endParaRPr>
          </a:p>
          <a:p>
            <a:pPr marL="609600" indent="-609600" algn="l">
              <a:lnSpc>
                <a:spcPct val="80000"/>
              </a:lnSpc>
              <a:buFont typeface="Wingdings" pitchFamily="2" charset="2"/>
              <a:buChar char="u"/>
              <a:defRPr/>
            </a:pPr>
            <a:r>
              <a:rPr lang="zh-CN" altLang="en-US" sz="2000" b="1" dirty="0" smtClean="0">
                <a:latin typeface="+mn-ea"/>
              </a:rPr>
              <a:t>气滞血瘀：</a:t>
            </a:r>
            <a:r>
              <a:rPr lang="zh-CN" altLang="en-US" sz="2000" dirty="0" smtClean="0">
                <a:latin typeface="+mn-ea"/>
              </a:rPr>
              <a:t>素体抑郁或愤懑易怒，情志内伤，肝郁气滞，或余邪留滞</a:t>
            </a: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，阻滞冲任、胞宫、胞络致气机不畅，血行瘀滞，脉络不通。</a:t>
            </a:r>
            <a:endParaRPr lang="en-US" altLang="zh-CN" sz="2000" dirty="0" smtClean="0"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endParaRPr lang="zh-CN" altLang="en-US" sz="2000" dirty="0" smtClean="0">
              <a:latin typeface="+mn-ea"/>
            </a:endParaRPr>
          </a:p>
          <a:p>
            <a:pPr marL="609600" indent="-609600" algn="l">
              <a:lnSpc>
                <a:spcPct val="80000"/>
              </a:lnSpc>
              <a:buFont typeface="Wingdings" pitchFamily="2" charset="2"/>
              <a:buChar char="u"/>
              <a:defRPr/>
            </a:pPr>
            <a:r>
              <a:rPr lang="zh-CN" altLang="en-US" sz="2000" b="1" dirty="0" smtClean="0">
                <a:latin typeface="+mn-ea"/>
              </a:rPr>
              <a:t>气虚血瘀：</a:t>
            </a:r>
            <a:r>
              <a:rPr lang="zh-CN" altLang="en-US" sz="2000" dirty="0" smtClean="0">
                <a:latin typeface="+mn-ea"/>
              </a:rPr>
              <a:t>素体虚弱，易感外邪，滞于胞宫胞脉，血行不畅，淤血停</a:t>
            </a: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聚，或久病伤正，致气滞血瘀，经脉受阻。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32770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81000" y="1295400"/>
            <a:ext cx="4343400" cy="533400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</a:pPr>
            <a:r>
              <a:rPr lang="zh-CN" altLang="en-US" sz="2400" b="1" smtClean="0">
                <a:solidFill>
                  <a:srgbClr val="0000FF"/>
                </a:solidFill>
              </a:rPr>
              <a:t>（二）西医病因病机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1981200"/>
            <a:ext cx="8763000" cy="33416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zh-CN" altLang="en-US" sz="2400" dirty="0">
                <a:latin typeface="+mn-ea"/>
                <a:ea typeface="+mn-ea"/>
              </a:rPr>
              <a:t>       盆腔炎性疾病后遗症是盆腔炎性疾病的遗留病变，常为急性盆腔炎未能彻底治疗，或因素体体质较差，病情迁延所致，也有无急性炎症的过程直接发作成为慢性者，主要改变为组织破坏，广泛粘连增生，瘢痕形成，组织常找不到病原体。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zh-CN" altLang="en-US" sz="2400" dirty="0">
                <a:latin typeface="+mn-ea"/>
                <a:ea typeface="+mn-ea"/>
              </a:rPr>
              <a:t>       输卵管炎及输卵管卵巢炎遗留改变可造成输卵管阻塞、增粗、粘连，形成输卵管肿块，输卵管伞端闭锁，浆液性渗出物积聚，形成输卵管积水、输卵管积脓，形成卵巢囊肿。盆腔结缔组织炎的遗留改变为主韧带和骶韧带增生变厚，若病变广泛，可使子宫固定不活动，或活动度受限，子宫常偏向于患者的盆腔结缔组织</a:t>
            </a:r>
            <a:r>
              <a:rPr lang="zh-CN" altLang="en-US" sz="2400" b="1" dirty="0">
                <a:latin typeface="+mn-ea"/>
                <a:ea typeface="+mn-ea"/>
              </a:rPr>
              <a:t>。</a:t>
            </a:r>
            <a:endParaRPr lang="zh-CN" altLang="en-US" sz="24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2286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30722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04800" y="838200"/>
            <a:ext cx="8458200" cy="4953000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defRPr/>
            </a:pPr>
            <a:r>
              <a:rPr lang="zh-CN" altLang="en-US" sz="2000" b="1" dirty="0" smtClean="0">
                <a:solidFill>
                  <a:srgbClr val="0000FF"/>
                </a:solidFill>
                <a:latin typeface="+mn-ea"/>
              </a:rPr>
              <a:t>（三）诊断与鉴别</a:t>
            </a:r>
          </a:p>
          <a:p>
            <a:pPr marL="609600" indent="-609600" algn="just">
              <a:lnSpc>
                <a:spcPct val="80000"/>
              </a:lnSpc>
              <a:defRPr/>
            </a:pPr>
            <a:r>
              <a:rPr lang="en-US" altLang="zh-CN" sz="2400" b="1" dirty="0" smtClean="0">
                <a:latin typeface="+mn-ea"/>
              </a:rPr>
              <a:t>1.</a:t>
            </a:r>
            <a:r>
              <a:rPr lang="zh-CN" altLang="en-US" sz="2400" b="1" dirty="0" smtClean="0">
                <a:latin typeface="+mn-ea"/>
              </a:rPr>
              <a:t>诊断要点：</a:t>
            </a:r>
            <a:endParaRPr lang="en-US" altLang="zh-CN" sz="2400" b="1" dirty="0" smtClean="0">
              <a:latin typeface="+mn-ea"/>
            </a:endParaRPr>
          </a:p>
          <a:p>
            <a:pPr marL="609600" indent="-609600" algn="just">
              <a:lnSpc>
                <a:spcPct val="80000"/>
              </a:lnSpc>
              <a:defRPr/>
            </a:pPr>
            <a:endParaRPr lang="zh-CN" altLang="en-US" sz="2000" dirty="0" smtClean="0">
              <a:latin typeface="+mn-ea"/>
            </a:endParaRPr>
          </a:p>
          <a:p>
            <a:pPr marL="609600" indent="-609600" algn="just">
              <a:lnSpc>
                <a:spcPct val="80000"/>
              </a:lnSpc>
              <a:defRPr/>
            </a:pPr>
            <a:r>
              <a:rPr lang="zh-CN" altLang="en-US" sz="2000" b="1" dirty="0" smtClean="0">
                <a:latin typeface="+mn-ea"/>
              </a:rPr>
              <a:t>病史：</a:t>
            </a:r>
          </a:p>
          <a:p>
            <a:pPr marL="609600" indent="-609600" algn="just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    有急性盆腔炎史或宫腔手术史，或不洁的性生活史，也可无急性盆腔炎症病史。</a:t>
            </a:r>
          </a:p>
          <a:p>
            <a:pPr marL="609600" indent="-609600" algn="just">
              <a:lnSpc>
                <a:spcPct val="80000"/>
              </a:lnSpc>
              <a:defRPr/>
            </a:pPr>
            <a:r>
              <a:rPr lang="zh-CN" altLang="en-US" sz="2000" b="1" dirty="0" smtClean="0">
                <a:latin typeface="+mn-ea"/>
              </a:rPr>
              <a:t>临床表现：</a:t>
            </a:r>
          </a:p>
          <a:p>
            <a:pPr marL="609600" indent="-609600" algn="just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    下腹疼痛、坠胀，腰骶疼痛，劳累，性交后及月经前后加重，带下增多，月经不调，不孕或异位妊娠等，可伴有低热起伏，疲乏无力等。</a:t>
            </a:r>
          </a:p>
          <a:p>
            <a:pPr marL="609600" indent="-609600" algn="just">
              <a:lnSpc>
                <a:spcPct val="80000"/>
              </a:lnSpc>
              <a:defRPr/>
            </a:pPr>
            <a:r>
              <a:rPr lang="zh-CN" altLang="en-US" sz="2000" b="1" dirty="0" smtClean="0">
                <a:latin typeface="+mn-ea"/>
              </a:rPr>
              <a:t>妇科检查：</a:t>
            </a:r>
          </a:p>
          <a:p>
            <a:pPr marL="609600" indent="-609600" algn="just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    子宫常后倾后屈，压痛，活动受限，或粘连固定一侧或两侧条索状或片状增厚压痛，或触及囊性包块。</a:t>
            </a:r>
          </a:p>
          <a:p>
            <a:pPr marL="609600" indent="-609600" algn="just">
              <a:lnSpc>
                <a:spcPct val="80000"/>
              </a:lnSpc>
              <a:defRPr/>
            </a:pPr>
            <a:r>
              <a:rPr lang="zh-CN" altLang="en-US" sz="2000" b="1" dirty="0" smtClean="0">
                <a:latin typeface="+mn-ea"/>
              </a:rPr>
              <a:t>辅助检查：</a:t>
            </a:r>
          </a:p>
          <a:p>
            <a:pPr marL="609600" indent="-609600" algn="just">
              <a:lnSpc>
                <a:spcPct val="80000"/>
              </a:lnSpc>
              <a:defRPr/>
            </a:pPr>
            <a:r>
              <a:rPr lang="zh-CN" altLang="en-US" sz="2000" dirty="0" smtClean="0">
                <a:latin typeface="+mn-ea"/>
              </a:rPr>
              <a:t>    白细胞增高或不高，</a:t>
            </a:r>
            <a:r>
              <a:rPr lang="en-US" altLang="zh-CN" sz="2000" dirty="0" smtClean="0">
                <a:latin typeface="+mn-ea"/>
              </a:rPr>
              <a:t>B</a:t>
            </a:r>
            <a:r>
              <a:rPr lang="zh-CN" altLang="en-US" sz="2000" dirty="0" smtClean="0">
                <a:latin typeface="+mn-ea"/>
              </a:rPr>
              <a:t>超显像可显示炎性包块，呈边界不清，密度不均的暗区，内有光点，输卵管积水，输卵管造影，输卵管部分阻塞或完全阻塞，结核性盆腔炎常见钙化，输卵管粗细不均，呈串珠状，形态僵直，腹腔镜可见明显炎性粘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31746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 algn="l">
              <a:lnSpc>
                <a:spcPct val="80000"/>
              </a:lnSpc>
              <a:defRPr/>
            </a:pPr>
            <a:r>
              <a:rPr lang="en-US" altLang="zh-CN" sz="2400" b="1" dirty="0" smtClean="0">
                <a:latin typeface="+mn-ea"/>
              </a:rPr>
              <a:t>2.</a:t>
            </a:r>
            <a:r>
              <a:rPr lang="zh-CN" altLang="en-US" sz="2400" b="1" dirty="0" smtClean="0">
                <a:latin typeface="+mn-ea"/>
              </a:rPr>
              <a:t>鉴别诊断：</a:t>
            </a:r>
            <a:endParaRPr lang="en-US" altLang="zh-CN" sz="2400" b="1" dirty="0" smtClean="0"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2400" dirty="0" smtClean="0">
                <a:solidFill>
                  <a:schemeClr val="tx2"/>
                </a:solidFill>
                <a:latin typeface="+mn-ea"/>
              </a:rPr>
              <a:t>1</a:t>
            </a: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）子宫内膜异位症：</a:t>
            </a:r>
            <a:endParaRPr lang="en-US" altLang="zh-CN" sz="2400" dirty="0" smtClean="0">
              <a:solidFill>
                <a:schemeClr val="tx2"/>
              </a:solidFill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r>
              <a:rPr lang="en-US" altLang="zh-CN" sz="2400" dirty="0" smtClean="0">
                <a:latin typeface="+mn-ea"/>
              </a:rPr>
              <a:t>       </a:t>
            </a:r>
            <a:r>
              <a:rPr lang="zh-CN" altLang="en-US" sz="2400" dirty="0" smtClean="0">
                <a:latin typeface="+mn-ea"/>
              </a:rPr>
              <a:t>表现为痛经进行加重，平时不痛，或仅有轻微隐痛不适。妇科检查：子宫骶韧带及子宫直肠窝处可触及触痛结节，或伴有卵巢、子宫内膜异位或囊肿者，可一侧或两侧附件区触到与子宫相连的不活动的囊性包块，</a:t>
            </a:r>
            <a:r>
              <a:rPr lang="en-US" altLang="zh-CN" sz="2400" dirty="0" smtClean="0">
                <a:latin typeface="+mn-ea"/>
              </a:rPr>
              <a:t>B</a:t>
            </a:r>
            <a:r>
              <a:rPr lang="zh-CN" altLang="en-US" sz="2400" dirty="0" smtClean="0">
                <a:latin typeface="+mn-ea"/>
              </a:rPr>
              <a:t>超、腹腔镜检查有助于诊断。</a:t>
            </a: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2400" dirty="0" smtClean="0">
                <a:solidFill>
                  <a:schemeClr val="tx2"/>
                </a:solidFill>
                <a:latin typeface="+mn-ea"/>
              </a:rPr>
              <a:t>2</a:t>
            </a: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）盆腔静脉淤血综合征：</a:t>
            </a:r>
            <a:endParaRPr lang="en-US" altLang="zh-CN" sz="2400" dirty="0" smtClean="0">
              <a:solidFill>
                <a:schemeClr val="tx2"/>
              </a:solidFill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dirty="0" smtClean="0">
                <a:latin typeface="+mn-ea"/>
              </a:rPr>
              <a:t>        长期慢性下腹疼痛、腰骶痛、坠胀，外阴、阴道、宫颈可呈紫蓝色；有时静脉曲张，子宫颈肥大变软，略呈紫蓝色；有时举痛；按慢性盆腔炎治疗效果差。可作盆腔静脉造影或腹腔镜检查，显示子宫卵巢静脉增粗、弯曲，腹腔镜下可见盆腔静脉充血，无明显炎症病变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8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b="1" smtClean="0"/>
              <a:t>概述</a:t>
            </a:r>
          </a:p>
        </p:txBody>
      </p:sp>
      <p:sp>
        <p:nvSpPr>
          <p:cNvPr id="16386" name="Rectangle 9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2209800"/>
            <a:ext cx="8610600" cy="3581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   </a:t>
            </a:r>
            <a:r>
              <a:rPr lang="zh-CN" altLang="en-US" sz="2400" smtClean="0">
                <a:solidFill>
                  <a:srgbClr val="FF0000"/>
                </a:solidFill>
              </a:rPr>
              <a:t>盆腔炎</a:t>
            </a:r>
            <a:r>
              <a:rPr lang="zh-CN" altLang="en-US" sz="2400" smtClean="0"/>
              <a:t>是指女性内生殖器（子宫、输卵管和卵巢）及其周围结缔组织、盆腔腹膜炎的总称。包括</a:t>
            </a:r>
            <a:r>
              <a:rPr lang="zh-CN" altLang="en-US" sz="2400" b="1" smtClean="0">
                <a:solidFill>
                  <a:srgbClr val="FF0000"/>
                </a:solidFill>
              </a:rPr>
              <a:t>子宫内膜炎、输卵管炎及输卵管脓肿、盆腔结缔组织炎及盆腔腹膜炎等，最常见的是输卵管炎</a:t>
            </a:r>
            <a:r>
              <a:rPr lang="zh-CN" altLang="en-US" sz="2400" smtClean="0"/>
              <a:t>。本病为妇女的常见病、多发病，多发生在育龄期。初潮前、绝经后、或未婚者很少发病。现统称盆腔炎性疾病。急性盆腔炎者发病急，高热，症状重，甚至引起弥漫性腹膜炎、败血症、感染性休克而危及生命。慢性盆腔炎是由于急性盆腔炎未及时有效治疗，出现盆腔粘连，输卵管阻塞而导致的不孕、输卵管妊娠、炎症反复发作，久治不愈，严重影响妇女的生活质量及身心健康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smtClean="0"/>
              <a:t>二、慢性盆腔炎</a:t>
            </a:r>
          </a:p>
        </p:txBody>
      </p:sp>
      <p:sp>
        <p:nvSpPr>
          <p:cNvPr id="32770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2400" dirty="0" smtClean="0">
                <a:solidFill>
                  <a:schemeClr val="tx2"/>
                </a:solidFill>
                <a:latin typeface="+mn-ea"/>
              </a:rPr>
              <a:t>3</a:t>
            </a: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）结核性盆腔炎：</a:t>
            </a:r>
            <a:endParaRPr lang="en-US" altLang="zh-CN" sz="2400" dirty="0" smtClean="0">
              <a:solidFill>
                <a:schemeClr val="tx2"/>
              </a:solidFill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dirty="0" smtClean="0">
                <a:latin typeface="+mn-ea"/>
              </a:rPr>
              <a:t>       有结核病史或原发性不孕、月经过少和闭经史。腹部平片或有钙化阴影，碘油造影是可靠的诊断方法。子宫腔边缘不规则鼠状齿，或充盈缺损，输卵管粗细不均，成串珠状或僵直铁丝状。子宫内膜活检，急性期细菌培养或呈阳性。</a:t>
            </a: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2400" dirty="0" smtClean="0">
                <a:solidFill>
                  <a:schemeClr val="tx2"/>
                </a:solidFill>
                <a:latin typeface="+mn-ea"/>
              </a:rPr>
              <a:t>4</a:t>
            </a: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）盆腔肿瘤</a:t>
            </a:r>
            <a:r>
              <a:rPr lang="zh-CN" altLang="en-US" sz="2400" dirty="0" smtClean="0">
                <a:latin typeface="+mn-ea"/>
              </a:rPr>
              <a:t>：</a:t>
            </a:r>
            <a:endParaRPr lang="en-US" altLang="zh-CN" sz="2400" dirty="0" smtClean="0"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dirty="0" smtClean="0">
                <a:latin typeface="+mn-ea"/>
              </a:rPr>
              <a:t>       盆腔肿瘤有良性或恶性之分，良性肿瘤早期一般无症状，往往以慢性输卵管炎、盆腔炎症状而就诊。</a:t>
            </a:r>
            <a:r>
              <a:rPr lang="en-US" altLang="zh-CN" sz="2400" dirty="0" smtClean="0">
                <a:latin typeface="+mn-ea"/>
              </a:rPr>
              <a:t>B</a:t>
            </a:r>
            <a:r>
              <a:rPr lang="zh-CN" altLang="en-US" sz="2400" dirty="0" smtClean="0">
                <a:latin typeface="+mn-ea"/>
              </a:rPr>
              <a:t>超检查手术中才能发现。恶性肿瘤病程短，肿瘤发展迅速，多为实质性，表面凹凸不平，质地不均，活检可找到癌细胞。患者迅速消瘦，血流可增快，可行超声波、</a:t>
            </a:r>
            <a:r>
              <a:rPr lang="en-US" altLang="zh-CN" sz="2400" dirty="0" smtClean="0">
                <a:latin typeface="+mn-ea"/>
              </a:rPr>
              <a:t>X</a:t>
            </a:r>
            <a:r>
              <a:rPr lang="zh-CN" altLang="en-US" sz="2400" dirty="0" smtClean="0">
                <a:latin typeface="+mn-ea"/>
              </a:rPr>
              <a:t>线摄片、免疫、生化检查、</a:t>
            </a:r>
            <a:r>
              <a:rPr lang="en-US" altLang="zh-CN" sz="2400" dirty="0" smtClean="0">
                <a:latin typeface="+mn-ea"/>
              </a:rPr>
              <a:t>CT</a:t>
            </a:r>
            <a:r>
              <a:rPr lang="zh-CN" altLang="en-US" sz="2400" dirty="0" smtClean="0">
                <a:latin typeface="+mn-ea"/>
              </a:rPr>
              <a:t>检查。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smtClean="0"/>
              <a:t>二、慢性盆腔炎</a:t>
            </a:r>
          </a:p>
        </p:txBody>
      </p:sp>
      <p:sp>
        <p:nvSpPr>
          <p:cNvPr id="33794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2400" dirty="0" smtClean="0">
                <a:solidFill>
                  <a:schemeClr val="tx2"/>
                </a:solidFill>
                <a:latin typeface="+mn-ea"/>
              </a:rPr>
              <a:t>5</a:t>
            </a: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）陈旧性宫外孕：</a:t>
            </a:r>
            <a:endParaRPr lang="en-US" altLang="zh-CN" sz="2400" dirty="0" smtClean="0">
              <a:solidFill>
                <a:schemeClr val="tx2"/>
              </a:solidFill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dirty="0" smtClean="0">
                <a:latin typeface="+mn-ea"/>
              </a:rPr>
              <a:t>       有典型的输卵管妊娠史，及反复出血发作史、停经史，妇查时可扪及子宫一侧有肿块，实性软，如有血块状，表面不规则，有压痛，后穹窿穿刺呈阳性或尿</a:t>
            </a:r>
            <a:r>
              <a:rPr lang="en-US" altLang="zh-CN" sz="2400" dirty="0" smtClean="0">
                <a:latin typeface="+mn-ea"/>
              </a:rPr>
              <a:t>HCG</a:t>
            </a:r>
            <a:r>
              <a:rPr lang="zh-CN" altLang="en-US" sz="2400" dirty="0" smtClean="0">
                <a:latin typeface="+mn-ea"/>
              </a:rPr>
              <a:t>阳性，</a:t>
            </a:r>
            <a:r>
              <a:rPr lang="en-US" altLang="zh-CN" sz="2400" dirty="0" smtClean="0">
                <a:latin typeface="+mn-ea"/>
              </a:rPr>
              <a:t>B</a:t>
            </a:r>
            <a:r>
              <a:rPr lang="zh-CN" altLang="en-US" sz="2400" dirty="0" smtClean="0">
                <a:latin typeface="+mn-ea"/>
              </a:rPr>
              <a:t>超查可见一侧形成边界清楚、质实、不规则的暗区，妊娠月份较大时，可见胎儿骨骼。</a:t>
            </a:r>
          </a:p>
          <a:p>
            <a:pPr marL="609600" indent="-609600" algn="l">
              <a:lnSpc>
                <a:spcPct val="80000"/>
              </a:lnSpc>
              <a:defRPr/>
            </a:pPr>
            <a:endParaRPr lang="en-US" altLang="zh-CN" sz="2400" dirty="0" smtClean="0">
              <a:solidFill>
                <a:schemeClr val="tx2"/>
              </a:solidFill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2400" dirty="0" smtClean="0">
                <a:solidFill>
                  <a:schemeClr val="tx2"/>
                </a:solidFill>
                <a:latin typeface="+mn-ea"/>
              </a:rPr>
              <a:t>6</a:t>
            </a:r>
            <a:r>
              <a:rPr lang="zh-CN" altLang="en-US" sz="2400" dirty="0" smtClean="0">
                <a:solidFill>
                  <a:schemeClr val="tx2"/>
                </a:solidFill>
                <a:latin typeface="+mn-ea"/>
              </a:rPr>
              <a:t>）慢性阑尾炎：</a:t>
            </a:r>
            <a:endParaRPr lang="en-US" altLang="zh-CN" sz="2400" dirty="0" smtClean="0">
              <a:solidFill>
                <a:schemeClr val="tx2"/>
              </a:solidFill>
              <a:latin typeface="+mn-ea"/>
            </a:endParaRPr>
          </a:p>
          <a:p>
            <a:pPr marL="609600" indent="-609600" algn="l">
              <a:lnSpc>
                <a:spcPct val="80000"/>
              </a:lnSpc>
              <a:defRPr/>
            </a:pPr>
            <a:r>
              <a:rPr lang="zh-CN" altLang="en-US" sz="2400" dirty="0" smtClean="0">
                <a:latin typeface="+mn-ea"/>
              </a:rPr>
              <a:t>       有急性阑尾炎病史及反复发作病史，平时胃肠功能紊乱和消化不良，食欲不振，腹泻，便秘，腹胀。右下腹痛为重要症状，为间歇性轻痛或不适感，尤以剧烈活动后明显。检查右腹部阑尾部位有固定性轻度压痛，有时可触及纤维化的阑尾呈条索状。</a:t>
            </a:r>
            <a:r>
              <a:rPr lang="en-US" altLang="zh-CN" sz="2400" dirty="0" smtClean="0">
                <a:latin typeface="+mn-ea"/>
              </a:rPr>
              <a:t>X</a:t>
            </a:r>
            <a:r>
              <a:rPr lang="zh-CN" altLang="en-US" sz="2400" dirty="0" smtClean="0">
                <a:latin typeface="+mn-ea"/>
              </a:rPr>
              <a:t>线或钡餐透视可见阑尾不规则，并有压痛，或多次检查阑尾不显影。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37890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b="1" smtClean="0">
                <a:solidFill>
                  <a:srgbClr val="0000FF"/>
                </a:solidFill>
              </a:rPr>
              <a:t>（四）辨证治疗</a:t>
            </a:r>
            <a:endParaRPr lang="en-US" altLang="zh-CN" sz="2400" b="1" smtClean="0">
              <a:solidFill>
                <a:srgbClr val="0000FF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zh-CN" altLang="en-US" sz="2400" b="1" smtClean="0">
              <a:solidFill>
                <a:srgbClr val="0000FF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 本病为湿热余毒残留与冲任胞宫气血搏结，凝滞不去，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日久成瘀，形成虚实错杂之证，但以气滞血瘀为关键。治疗时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以活血化瘀为主，配合利湿、清热，温经、补虚等多法并用，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标本兼顾，综合施治。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zh-CN" altLang="en-US" sz="24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</a:t>
            </a:r>
            <a:r>
              <a:rPr lang="zh-CN" altLang="en-US" sz="2400" b="1" smtClean="0"/>
              <a:t>常见分型：</a:t>
            </a:r>
            <a:r>
              <a:rPr lang="zh-CN" altLang="en-US" sz="2400" smtClean="0"/>
              <a:t>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u"/>
            </a:pPr>
            <a:r>
              <a:rPr lang="zh-CN" altLang="en-US" sz="2400" smtClean="0"/>
              <a:t>湿热瘀结型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u"/>
            </a:pPr>
            <a:r>
              <a:rPr lang="zh-CN" altLang="en-US" sz="2400" smtClean="0"/>
              <a:t>气滞血瘀证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u"/>
            </a:pPr>
            <a:r>
              <a:rPr lang="zh-CN" altLang="en-US" sz="2400" smtClean="0"/>
              <a:t>寒湿凝滞型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u"/>
            </a:pPr>
            <a:r>
              <a:rPr lang="zh-CN" altLang="en-US" sz="2400" smtClean="0"/>
              <a:t>气虚血瘀型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35842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610600" cy="4953000"/>
          </a:xfrm>
        </p:spPr>
        <p:txBody>
          <a:bodyPr/>
          <a:lstStyle/>
          <a:p>
            <a:pPr marL="609600" indent="-609600" algn="just">
              <a:buFont typeface="Wingdings" pitchFamily="2" charset="2"/>
              <a:buNone/>
              <a:defRPr/>
            </a:pPr>
            <a:r>
              <a:rPr lang="en-US" altLang="zh-CN" sz="2400" dirty="0" smtClean="0">
                <a:latin typeface="+mn-ea"/>
              </a:rPr>
              <a:t> </a:t>
            </a:r>
            <a:r>
              <a:rPr lang="en-US" altLang="zh-CN" sz="2400" b="1" dirty="0" smtClean="0">
                <a:latin typeface="+mn-ea"/>
              </a:rPr>
              <a:t>1.</a:t>
            </a:r>
            <a:r>
              <a:rPr lang="zh-CN" altLang="en-US" sz="2400" b="1" dirty="0" smtClean="0">
                <a:latin typeface="+mn-ea"/>
              </a:rPr>
              <a:t>湿热瘀结型：</a:t>
            </a:r>
            <a:endParaRPr lang="en-US" altLang="zh-CN" sz="2400" b="1" dirty="0" smtClean="0">
              <a:latin typeface="+mn-ea"/>
            </a:endParaRPr>
          </a:p>
          <a:p>
            <a:pPr marL="609600" indent="-609600" algn="just">
              <a:buFont typeface="Wingdings" pitchFamily="2" charset="2"/>
              <a:buNone/>
              <a:defRPr/>
            </a:pPr>
            <a:r>
              <a:rPr lang="en-US" altLang="zh-CN" sz="2400" b="1" dirty="0" smtClean="0">
                <a:latin typeface="+mn-ea"/>
              </a:rPr>
              <a:t>       </a:t>
            </a:r>
            <a:r>
              <a:rPr lang="zh-CN" altLang="en-US" sz="2400" dirty="0" smtClean="0">
                <a:latin typeface="+mn-ea"/>
              </a:rPr>
              <a:t>少腹部隐痛，或有灼热感，或疼痛拒按，痛连腰骶，经期或劳累后加重，低热起伏，白带多，色黄，胸闷纳呆，口干不欲饮，大便黄，大便干或溏，舌暗红，苔黄腻，脉弦数或滑数。</a:t>
            </a:r>
          </a:p>
          <a:p>
            <a:pPr marL="609600" indent="-609600" algn="just">
              <a:buFont typeface="Wingdings" pitchFamily="2" charset="2"/>
              <a:buNone/>
              <a:defRPr/>
            </a:pPr>
            <a:endParaRPr lang="zh-CN" altLang="en-US" sz="2400" dirty="0" smtClean="0">
              <a:latin typeface="+mn-ea"/>
            </a:endParaRPr>
          </a:p>
          <a:p>
            <a:pPr marL="609600" indent="-609600" algn="just">
              <a:buFont typeface="Wingdings" pitchFamily="2" charset="2"/>
              <a:buNone/>
              <a:defRPr/>
            </a:pP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    治以</a:t>
            </a:r>
            <a:r>
              <a:rPr lang="zh-CN" altLang="en-US" sz="2400" dirty="0" smtClean="0">
                <a:latin typeface="+mn-ea"/>
              </a:rPr>
              <a:t>清热利湿、化瘀止痛，以薏苡附子败酱散和桂枝茯苓丸加减。（薏苡仁，败酱草，附子，桂枝，茯苓，赤芍，丹皮，桃仁，金银花，连翘，蒲公英）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36866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152400" y="1600200"/>
            <a:ext cx="8610600" cy="4953000"/>
          </a:xfrm>
        </p:spPr>
        <p:txBody>
          <a:bodyPr/>
          <a:lstStyle/>
          <a:p>
            <a:pPr marL="609600" indent="-609600" algn="just">
              <a:buFont typeface="Wingdings" pitchFamily="2" charset="2"/>
              <a:buNone/>
              <a:defRPr/>
            </a:pPr>
            <a:r>
              <a:rPr lang="en-US" altLang="zh-CN" sz="2400" dirty="0" smtClean="0">
                <a:latin typeface="+mn-ea"/>
              </a:rPr>
              <a:t>2.</a:t>
            </a:r>
            <a:r>
              <a:rPr lang="zh-CN" altLang="en-US" sz="2400" b="1" dirty="0" smtClean="0">
                <a:latin typeface="+mn-ea"/>
              </a:rPr>
              <a:t>气滞血瘀证：</a:t>
            </a:r>
            <a:endParaRPr lang="en-US" altLang="zh-CN" sz="2400" b="1" dirty="0" smtClean="0">
              <a:latin typeface="+mn-ea"/>
            </a:endParaRPr>
          </a:p>
          <a:p>
            <a:pPr marL="609600" indent="-609600" algn="just">
              <a:buFont typeface="Wingdings" pitchFamily="2" charset="2"/>
              <a:buNone/>
              <a:defRPr/>
            </a:pPr>
            <a:r>
              <a:rPr lang="zh-CN" altLang="en-US" sz="2400" dirty="0" smtClean="0">
                <a:latin typeface="+mn-ea"/>
              </a:rPr>
              <a:t>       少腹冷痛，痛连腰骶，经期或劳累后加重，带下量多，月经淋漓不止或量多，倦怠乏力，食少纳呆，舌淡暗或有瘀斑瘀点，苔白，脉弦细涩。</a:t>
            </a:r>
          </a:p>
          <a:p>
            <a:pPr marL="609600" indent="-609600" algn="just">
              <a:buFont typeface="Wingdings" pitchFamily="2" charset="2"/>
              <a:buNone/>
              <a:defRPr/>
            </a:pPr>
            <a:r>
              <a:rPr lang="zh-CN" altLang="en-US" sz="2400" dirty="0" smtClean="0">
                <a:latin typeface="+mn-ea"/>
              </a:rPr>
              <a:t>    </a:t>
            </a:r>
          </a:p>
          <a:p>
            <a:pPr marL="609600" indent="-609600" algn="just">
              <a:buFont typeface="Wingdings" pitchFamily="2" charset="2"/>
              <a:buNone/>
              <a:defRPr/>
            </a:pP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    治以</a:t>
            </a:r>
            <a:r>
              <a:rPr lang="zh-CN" altLang="en-US" sz="2400" dirty="0" smtClean="0">
                <a:latin typeface="+mn-ea"/>
              </a:rPr>
              <a:t>活血祛化瘀理气止痛，膈下逐淤汤加减。下腹胀痛甚者加香附，川楝，九香虫，有炎性肿块加皂角刺，黄芪，三棱，莪术。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37890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676400"/>
            <a:ext cx="8458200" cy="4953000"/>
          </a:xfrm>
        </p:spPr>
        <p:txBody>
          <a:bodyPr/>
          <a:lstStyle/>
          <a:p>
            <a:pPr marL="609600" indent="-609600" algn="just">
              <a:buFont typeface="Wingdings" pitchFamily="2" charset="2"/>
              <a:buNone/>
              <a:defRPr/>
            </a:pPr>
            <a:r>
              <a:rPr lang="en-US" altLang="zh-CN" sz="2400" dirty="0" smtClean="0">
                <a:latin typeface="+mn-ea"/>
              </a:rPr>
              <a:t>3.</a:t>
            </a:r>
            <a:r>
              <a:rPr lang="zh-CN" altLang="en-US" sz="2400" b="1" dirty="0" smtClean="0">
                <a:latin typeface="+mn-ea"/>
              </a:rPr>
              <a:t>寒湿凝滞型</a:t>
            </a:r>
            <a:r>
              <a:rPr lang="zh-CN" altLang="en-US" sz="2400" dirty="0" smtClean="0">
                <a:latin typeface="+mn-ea"/>
              </a:rPr>
              <a:t>：</a:t>
            </a:r>
            <a:endParaRPr lang="en-US" altLang="zh-CN" sz="2400" dirty="0" smtClean="0">
              <a:latin typeface="+mn-ea"/>
            </a:endParaRPr>
          </a:p>
          <a:p>
            <a:pPr marL="609600" indent="-609600" algn="just">
              <a:buFont typeface="Wingdings" pitchFamily="2" charset="2"/>
              <a:buNone/>
              <a:defRPr/>
            </a:pPr>
            <a:r>
              <a:rPr lang="zh-CN" altLang="en-US" sz="2400" dirty="0" smtClean="0">
                <a:latin typeface="+mn-ea"/>
              </a:rPr>
              <a:t>       少腹冷痛，或坠胀疼痛，腰骶冷痛</a:t>
            </a:r>
            <a:r>
              <a:rPr lang="en-US" altLang="zh-CN" sz="2400" dirty="0" smtClean="0">
                <a:latin typeface="+mn-ea"/>
              </a:rPr>
              <a:t>,</a:t>
            </a:r>
            <a:r>
              <a:rPr lang="zh-CN" altLang="en-US" sz="2400" dirty="0" smtClean="0">
                <a:latin typeface="+mn-ea"/>
              </a:rPr>
              <a:t>得温则减，经行加重，月经延后，量少色黯，畏寒肢冷，或疲乏无力，带下量多，色白质稀，舌黯苔白</a:t>
            </a:r>
            <a:r>
              <a:rPr lang="en-US" altLang="zh-CN" sz="2400" dirty="0" smtClean="0">
                <a:latin typeface="+mn-ea"/>
              </a:rPr>
              <a:t>,</a:t>
            </a:r>
            <a:r>
              <a:rPr lang="zh-CN" altLang="en-US" sz="2400" dirty="0" smtClean="0">
                <a:latin typeface="+mn-ea"/>
              </a:rPr>
              <a:t>脉沉弦脉或沉紧。</a:t>
            </a:r>
          </a:p>
          <a:p>
            <a:pPr marL="609600" indent="-609600" algn="just">
              <a:buFont typeface="Wingdings" pitchFamily="2" charset="2"/>
              <a:buNone/>
              <a:defRPr/>
            </a:pPr>
            <a:endParaRPr lang="zh-CN" altLang="en-US" sz="2400" dirty="0" smtClean="0">
              <a:latin typeface="+mn-ea"/>
            </a:endParaRPr>
          </a:p>
          <a:p>
            <a:pPr marL="609600" indent="-609600" algn="just">
              <a:buFont typeface="Wingdings" pitchFamily="2" charset="2"/>
              <a:buNone/>
              <a:defRPr/>
            </a:pP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    治以</a:t>
            </a:r>
            <a:r>
              <a:rPr lang="zh-CN" altLang="en-US" sz="2400" dirty="0" smtClean="0">
                <a:latin typeface="+mn-ea"/>
              </a:rPr>
              <a:t>散寒除湿，化淤止痛，以少腹逐瘀汤加减（小茴香，延胡，没药，当归，川芎，肉桂，赤芍，蒲黄</a:t>
            </a:r>
            <a:r>
              <a:rPr lang="en-US" altLang="zh-CN" sz="2400" dirty="0" smtClean="0">
                <a:latin typeface="+mn-ea"/>
              </a:rPr>
              <a:t>,</a:t>
            </a:r>
            <a:r>
              <a:rPr lang="zh-CN" altLang="en-US" sz="2400" dirty="0" smtClean="0">
                <a:latin typeface="+mn-ea"/>
              </a:rPr>
              <a:t>五灵脂）。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38914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447800"/>
            <a:ext cx="8686800" cy="4953000"/>
          </a:xfrm>
        </p:spPr>
        <p:txBody>
          <a:bodyPr/>
          <a:lstStyle/>
          <a:p>
            <a:pPr marL="609600" indent="-609600" algn="just">
              <a:buFont typeface="Wingdings" pitchFamily="2" charset="2"/>
              <a:buNone/>
              <a:defRPr/>
            </a:pPr>
            <a:r>
              <a:rPr lang="en-US" altLang="zh-CN" sz="2400" dirty="0" smtClean="0">
                <a:latin typeface="+mn-ea"/>
              </a:rPr>
              <a:t>4.</a:t>
            </a:r>
            <a:r>
              <a:rPr lang="zh-CN" altLang="en-US" sz="2400" b="1" dirty="0" smtClean="0">
                <a:latin typeface="+mn-ea"/>
              </a:rPr>
              <a:t>气虚血瘀型：</a:t>
            </a:r>
            <a:endParaRPr lang="en-US" altLang="zh-CN" sz="2400" b="1" dirty="0" smtClean="0">
              <a:latin typeface="+mn-ea"/>
            </a:endParaRPr>
          </a:p>
          <a:p>
            <a:pPr marL="609600" indent="-609600" algn="just">
              <a:buFont typeface="Wingdings" pitchFamily="2" charset="2"/>
              <a:buNone/>
              <a:defRPr/>
            </a:pPr>
            <a:r>
              <a:rPr lang="zh-CN" altLang="en-US" sz="2400" dirty="0" smtClean="0">
                <a:latin typeface="+mn-ea"/>
              </a:rPr>
              <a:t>       下腹冷痛，痛连腰骶，经期或劳累后加重，带下量多，月经淋漓不止或量多，倦怠乏力</a:t>
            </a:r>
            <a:r>
              <a:rPr lang="en-US" altLang="zh-CN" sz="2400" dirty="0" smtClean="0">
                <a:latin typeface="+mn-ea"/>
              </a:rPr>
              <a:t>,</a:t>
            </a:r>
            <a:r>
              <a:rPr lang="zh-CN" altLang="en-US" sz="2400" dirty="0" smtClean="0">
                <a:latin typeface="+mn-ea"/>
              </a:rPr>
              <a:t>食少纳呆，舌淡暗或有瘀斑瘀点，苔白，脉细弦。</a:t>
            </a:r>
          </a:p>
          <a:p>
            <a:pPr marL="609600" indent="-609600" algn="just">
              <a:buFont typeface="Wingdings" pitchFamily="2" charset="2"/>
              <a:buNone/>
              <a:defRPr/>
            </a:pPr>
            <a:endParaRPr lang="zh-CN" altLang="en-US" sz="2400" dirty="0" smtClean="0">
              <a:latin typeface="+mn-ea"/>
            </a:endParaRPr>
          </a:p>
          <a:p>
            <a:pPr marL="609600" indent="-609600" algn="just">
              <a:buFont typeface="Wingdings" pitchFamily="2" charset="2"/>
              <a:buNone/>
              <a:defRPr/>
            </a:pP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    治以</a:t>
            </a:r>
            <a:r>
              <a:rPr lang="zh-CN" altLang="en-US" sz="2400" dirty="0" smtClean="0">
                <a:latin typeface="+mn-ea"/>
              </a:rPr>
              <a:t>健脾气，化瘀散结，以补中益气汤合桂枝茯苓丸加减（人参，黄芪，白术，当归，陈皮，升麻，柴胡，炙甘草，桂枝，茯苓，赤芍，牡丹皮，桃仁）。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43010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zh-CN" altLang="en-US" sz="3600" b="1" smtClean="0">
                <a:solidFill>
                  <a:srgbClr val="0000FF"/>
                </a:solidFill>
              </a:rPr>
              <a:t>（五）历代医家治法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CN" altLang="en-US" sz="2800" b="1" smtClean="0">
                <a:solidFill>
                  <a:srgbClr val="FF0000"/>
                </a:solidFill>
              </a:rPr>
              <a:t>       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CN" altLang="en-US" sz="2800" b="1" smtClean="0">
                <a:solidFill>
                  <a:srgbClr val="FF0000"/>
                </a:solidFill>
              </a:rPr>
              <a:t>         罗元恺</a:t>
            </a:r>
            <a:r>
              <a:rPr lang="zh-CN" altLang="en-US" sz="2800" smtClean="0"/>
              <a:t>教授认为：慢性盆腔炎主要表现为气滞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CN" altLang="en-US" sz="2800" smtClean="0"/>
              <a:t>血瘀，由于邪气留恋，日久成瘀，以致血瘀内结，形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CN" altLang="en-US" sz="2800" smtClean="0"/>
              <a:t>成癥瘕积聚，邪瘀阻滞胞脉、胞络，则致月经不调。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CN" altLang="en-US" sz="2800" smtClean="0"/>
              <a:t>治疗大法以活血化瘀行气为主，辩证加减。拟丹参、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CN" altLang="en-US" sz="2800" smtClean="0"/>
              <a:t>赤芍、活血行气汤加减（丹参</a:t>
            </a:r>
            <a:r>
              <a:rPr lang="en-US" altLang="zh-CN" sz="2800" smtClean="0"/>
              <a:t>20g</a:t>
            </a:r>
            <a:r>
              <a:rPr lang="zh-CN" altLang="en-US" sz="2800" smtClean="0"/>
              <a:t>，赤芍</a:t>
            </a:r>
            <a:r>
              <a:rPr lang="en-US" altLang="zh-CN" sz="2800" smtClean="0"/>
              <a:t>15g</a:t>
            </a:r>
            <a:r>
              <a:rPr lang="zh-CN" altLang="en-US" sz="2800" smtClean="0"/>
              <a:t>，牡丹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CN" altLang="en-US" sz="2800" smtClean="0"/>
              <a:t>皮</a:t>
            </a:r>
            <a:r>
              <a:rPr lang="en-US" altLang="zh-CN" sz="2800" smtClean="0"/>
              <a:t>10g</a:t>
            </a:r>
            <a:r>
              <a:rPr lang="zh-CN" altLang="en-US" sz="2800" smtClean="0"/>
              <a:t>，乌药</a:t>
            </a:r>
            <a:r>
              <a:rPr lang="en-US" altLang="zh-CN" sz="2800" smtClean="0"/>
              <a:t>15g</a:t>
            </a:r>
            <a:r>
              <a:rPr lang="zh-CN" altLang="en-US" sz="2800" smtClean="0"/>
              <a:t>，川楝子</a:t>
            </a:r>
            <a:r>
              <a:rPr lang="en-US" altLang="zh-CN" sz="2800" smtClean="0"/>
              <a:t>10g</a:t>
            </a:r>
            <a:r>
              <a:rPr lang="zh-CN" altLang="en-US" sz="2800" smtClean="0"/>
              <a:t>，延胡</a:t>
            </a:r>
            <a:r>
              <a:rPr lang="en-US" altLang="zh-CN" sz="2800" smtClean="0"/>
              <a:t>12g</a:t>
            </a:r>
            <a:r>
              <a:rPr lang="zh-CN" altLang="en-US" sz="2800" smtClean="0"/>
              <a:t>，香附</a:t>
            </a:r>
            <a:r>
              <a:rPr lang="en-US" altLang="zh-CN" sz="2800" smtClean="0"/>
              <a:t>9g</a:t>
            </a:r>
            <a:r>
              <a:rPr lang="zh-CN" altLang="en-US" sz="2800" smtClean="0"/>
              <a:t>，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CN" altLang="en-US" sz="2800" smtClean="0"/>
              <a:t>桃仁</a:t>
            </a:r>
            <a:r>
              <a:rPr lang="en-US" altLang="zh-CN" sz="2800" smtClean="0"/>
              <a:t>15g</a:t>
            </a:r>
            <a:r>
              <a:rPr lang="zh-CN" altLang="en-US" sz="2800" smtClean="0"/>
              <a:t>，败酱草</a:t>
            </a:r>
            <a:r>
              <a:rPr lang="en-US" altLang="zh-CN" sz="2800" smtClean="0"/>
              <a:t>30g</a:t>
            </a:r>
            <a:r>
              <a:rPr lang="zh-CN" altLang="en-US" sz="2800" smtClean="0"/>
              <a:t>，当归</a:t>
            </a:r>
            <a:r>
              <a:rPr lang="en-US" altLang="zh-CN" sz="2800" smtClean="0"/>
              <a:t>9g</a:t>
            </a:r>
            <a:r>
              <a:rPr lang="zh-CN" altLang="en-US" sz="2800" smtClean="0"/>
              <a:t>）。</a:t>
            </a:r>
            <a:endParaRPr lang="zh-CN" altLang="en-US" sz="2800" smtClean="0">
              <a:solidFill>
                <a:srgbClr val="0000FF"/>
              </a:solidFill>
            </a:endParaRPr>
          </a:p>
          <a:p>
            <a:pPr marL="609600" indent="-609600">
              <a:buFont typeface="Wingdings" pitchFamily="2" charset="2"/>
              <a:buNone/>
            </a:pPr>
            <a:endParaRPr lang="zh-CN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44034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0" y="1295400"/>
            <a:ext cx="8382000" cy="4953000"/>
          </a:xfrm>
        </p:spPr>
        <p:txBody>
          <a:bodyPr/>
          <a:lstStyle/>
          <a:p>
            <a:pPr marL="609600" indent="-609600" algn="just">
              <a:buFont typeface="Wingdings" pitchFamily="2" charset="2"/>
              <a:buNone/>
            </a:pPr>
            <a:r>
              <a:rPr lang="zh-CN" altLang="en-US" sz="2800" smtClean="0">
                <a:solidFill>
                  <a:srgbClr val="FF0000"/>
                </a:solidFill>
              </a:rPr>
              <a:t>        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zh-CN" altLang="en-US" sz="2800" b="1" smtClean="0">
                <a:solidFill>
                  <a:srgbClr val="FF0000"/>
                </a:solidFill>
              </a:rPr>
              <a:t>           刘奉五</a:t>
            </a:r>
            <a:r>
              <a:rPr lang="zh-CN" altLang="en-US" sz="2800" smtClean="0"/>
              <a:t>认为慢性盆腔炎属于中医“寒湿”、“湿热下注”、“内痈”或癥瘕等范围，因寒湿侵袭者，寒湿内生，气滞血瘀，冲任受损，凝聚于下焦“而发病”。无论寒湿和湿热都可导致气滞血瘀。因此认为治疗湿热或寒湿以及行气活血、化瘀都是治疗本病的主要法则。</a:t>
            </a:r>
            <a:endParaRPr lang="zh-CN" altLang="en-US" sz="2800" smtClean="0">
              <a:solidFill>
                <a:srgbClr val="0000FF"/>
              </a:solidFill>
            </a:endParaRPr>
          </a:p>
          <a:p>
            <a:pPr marL="609600" indent="-609600" algn="just">
              <a:buFont typeface="Wingdings" pitchFamily="2" charset="2"/>
              <a:buNone/>
            </a:pPr>
            <a:endParaRPr lang="zh-CN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smtClean="0"/>
              <a:t>二、慢性盆腔炎</a:t>
            </a:r>
          </a:p>
        </p:txBody>
      </p:sp>
      <p:sp>
        <p:nvSpPr>
          <p:cNvPr id="45058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>
                <a:solidFill>
                  <a:srgbClr val="FF0000"/>
                </a:solidFill>
              </a:rPr>
              <a:t>        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b="1" smtClean="0"/>
              <a:t>        </a:t>
            </a:r>
            <a:r>
              <a:rPr lang="zh-CN" altLang="en-US" b="1" smtClean="0">
                <a:solidFill>
                  <a:srgbClr val="FF0000"/>
                </a:solidFill>
              </a:rPr>
              <a:t>班秀文</a:t>
            </a:r>
            <a:r>
              <a:rPr lang="zh-CN" altLang="en-US" smtClean="0"/>
              <a:t>老教授认为，慢性盆腔炎是由于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急性盆腔炎治疗不当转变而来。由于病久正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虚，抵抗力低弱，邪毒淤血凝结成块，水湿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不化，故致下腹隐痛，绵绵不止，或人体坠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胀不适，经期加重，带下量多，疲乏无力，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腰膝酸软，形成本虚标实。治疗既要扶助正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气，又要活血化瘀，常用</a:t>
            </a:r>
            <a:r>
              <a:rPr lang="en-US" altLang="zh-CN" smtClean="0"/>
              <a:t>《</a:t>
            </a:r>
            <a:r>
              <a:rPr lang="zh-CN" altLang="en-US" smtClean="0"/>
              <a:t>金贵要略</a:t>
            </a:r>
            <a:r>
              <a:rPr lang="en-US" altLang="zh-CN" smtClean="0"/>
              <a:t>》</a:t>
            </a:r>
            <a:r>
              <a:rPr lang="zh-CN" altLang="en-US" smtClean="0"/>
              <a:t>当归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，芍药散加北黄芪，土茯苓，鸡血藤，泽兰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，香附。</a:t>
            </a:r>
            <a:endParaRPr lang="zh-CN" altLang="en-US" smtClean="0">
              <a:solidFill>
                <a:srgbClr val="0000FF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1447800"/>
            <a:ext cx="8153400" cy="30464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dirty="0">
                <a:latin typeface="+mj-ea"/>
                <a:ea typeface="+mj-ea"/>
              </a:rPr>
              <a:t>    中医古籍中无盆腔炎病名记载，根据症状特点，散见在</a:t>
            </a:r>
            <a:r>
              <a:rPr lang="zh-CN" altLang="en-US" sz="2400" dirty="0">
                <a:solidFill>
                  <a:srgbClr val="FF0000"/>
                </a:solidFill>
                <a:latin typeface="+mj-ea"/>
                <a:ea typeface="+mj-ea"/>
              </a:rPr>
              <a:t>“热入血室”、“带下病”、“妇人腹痛”、“痛经”、“不孕”、“癥瘕”、“产后发热”</a:t>
            </a:r>
            <a:r>
              <a:rPr lang="zh-CN" altLang="en-US" sz="2400" dirty="0">
                <a:latin typeface="+mj-ea"/>
                <a:ea typeface="+mj-ea"/>
              </a:rPr>
              <a:t>等病症之中。</a:t>
            </a:r>
            <a:r>
              <a:rPr lang="en-US" altLang="zh-CN" sz="2400" dirty="0">
                <a:latin typeface="+mj-ea"/>
                <a:ea typeface="+mj-ea"/>
              </a:rPr>
              <a:t>1983</a:t>
            </a:r>
            <a:r>
              <a:rPr lang="zh-CN" altLang="en-US" sz="2400" dirty="0">
                <a:latin typeface="+mj-ea"/>
                <a:ea typeface="+mj-ea"/>
              </a:rPr>
              <a:t>年</a:t>
            </a:r>
            <a:r>
              <a:rPr lang="en-US" altLang="zh-CN" sz="2400" dirty="0">
                <a:latin typeface="+mj-ea"/>
                <a:ea typeface="+mj-ea"/>
              </a:rPr>
              <a:t>《</a:t>
            </a:r>
            <a:r>
              <a:rPr lang="zh-CN" altLang="en-US" sz="2400" dirty="0">
                <a:latin typeface="+mj-ea"/>
                <a:ea typeface="+mj-ea"/>
              </a:rPr>
              <a:t>中国医学百科全书</a:t>
            </a:r>
            <a:r>
              <a:rPr lang="en-US" altLang="zh-CN" sz="2400" dirty="0">
                <a:latin typeface="+mj-ea"/>
                <a:ea typeface="+mj-ea"/>
              </a:rPr>
              <a:t>•</a:t>
            </a:r>
            <a:r>
              <a:rPr lang="zh-CN" altLang="en-US" sz="2400" dirty="0">
                <a:latin typeface="+mj-ea"/>
                <a:ea typeface="+mj-ea"/>
              </a:rPr>
              <a:t>中医妇科学</a:t>
            </a:r>
            <a:r>
              <a:rPr lang="en-US" altLang="zh-CN" sz="2400" dirty="0">
                <a:latin typeface="+mj-ea"/>
                <a:ea typeface="+mj-ea"/>
              </a:rPr>
              <a:t>》</a:t>
            </a:r>
            <a:r>
              <a:rPr lang="zh-CN" altLang="en-US" sz="2400" dirty="0">
                <a:latin typeface="+mj-ea"/>
                <a:ea typeface="+mj-ea"/>
              </a:rPr>
              <a:t>规划教材（第六版）中有“妇人腹痛”章节，定义为“妇人不在行经、妊娠及产后期间，发生小腹或少腹疼痛，甚则痛连腰骶者，称为‘妇人腹痛’”。</a:t>
            </a:r>
            <a:r>
              <a:rPr lang="en-US" altLang="zh-CN" sz="2400" dirty="0">
                <a:latin typeface="+mj-ea"/>
                <a:ea typeface="+mj-ea"/>
              </a:rPr>
              <a:t>2002</a:t>
            </a:r>
            <a:r>
              <a:rPr lang="zh-CN" altLang="en-US" sz="2400" dirty="0">
                <a:latin typeface="+mj-ea"/>
                <a:ea typeface="+mj-ea"/>
              </a:rPr>
              <a:t>年“盆腔炎”被正式编入</a:t>
            </a:r>
            <a:r>
              <a:rPr lang="en-US" altLang="zh-CN" sz="2400" dirty="0">
                <a:latin typeface="+mj-ea"/>
                <a:ea typeface="+mj-ea"/>
              </a:rPr>
              <a:t>《</a:t>
            </a:r>
            <a:r>
              <a:rPr lang="zh-CN" altLang="en-US" sz="2400" dirty="0">
                <a:latin typeface="+mj-ea"/>
                <a:ea typeface="+mj-ea"/>
              </a:rPr>
              <a:t>中医妇科学</a:t>
            </a:r>
            <a:r>
              <a:rPr lang="en-US" altLang="zh-CN" sz="2400" dirty="0">
                <a:latin typeface="+mj-ea"/>
                <a:ea typeface="+mj-ea"/>
              </a:rPr>
              <a:t>》</a:t>
            </a:r>
            <a:r>
              <a:rPr lang="zh-CN" altLang="en-US" sz="2400" dirty="0">
                <a:latin typeface="+mj-ea"/>
                <a:ea typeface="+mj-ea"/>
              </a:rPr>
              <a:t>规划教材（第七版）。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smtClean="0"/>
              <a:t>二、慢性盆腔炎</a:t>
            </a:r>
          </a:p>
        </p:txBody>
      </p:sp>
      <p:sp>
        <p:nvSpPr>
          <p:cNvPr id="46082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381000" y="1219200"/>
            <a:ext cx="84582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smtClean="0">
                <a:solidFill>
                  <a:srgbClr val="FF0000"/>
                </a:solidFill>
              </a:rPr>
              <a:t>        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smtClean="0"/>
              <a:t>        </a:t>
            </a:r>
            <a:r>
              <a:rPr lang="zh-CN" altLang="en-US" sz="2800" b="1" smtClean="0">
                <a:solidFill>
                  <a:srgbClr val="FF0000"/>
                </a:solidFill>
              </a:rPr>
              <a:t>姚石安</a:t>
            </a:r>
            <a:r>
              <a:rPr lang="zh-CN" altLang="en-US" sz="2800" smtClean="0"/>
              <a:t>认为“寒，瘀，虚”为慢性盆腔炎的致病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smtClean="0"/>
              <a:t>因素。根据其气虚、寒瘀病机特点，提示本病治疗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smtClean="0"/>
              <a:t>原则为益气补肾、温经化瘀。拟妇友冲剂（黄芪、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smtClean="0"/>
              <a:t>菟丝子、红花、三棱、吴茱萸、昆布、薏苡仁、乌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smtClean="0"/>
              <a:t>药等组成）。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smtClean="0"/>
              <a:t>        </a:t>
            </a:r>
            <a:r>
              <a:rPr lang="zh-CN" altLang="en-US" sz="2800" b="1" smtClean="0">
                <a:solidFill>
                  <a:srgbClr val="FF0000"/>
                </a:solidFill>
              </a:rPr>
              <a:t>肖承惊</a:t>
            </a:r>
            <a:r>
              <a:rPr lang="zh-CN" altLang="en-US" sz="2800" smtClean="0"/>
              <a:t>认为肝郁肾虚是慢性盆腔炎的主要病机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smtClean="0"/>
              <a:t>，治疗上以补肾疏肝为主，兼以清热活血散结。主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smtClean="0"/>
              <a:t>要药物：续断、牛膝、郁金、夏枯草、败酱草、赤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smtClean="0"/>
              <a:t>芍、牡丹皮加减。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smtClean="0"/>
              <a:t>二、慢性盆腔炎</a:t>
            </a:r>
          </a:p>
        </p:txBody>
      </p:sp>
      <p:sp>
        <p:nvSpPr>
          <p:cNvPr id="47106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381000" y="1143000"/>
            <a:ext cx="8458200" cy="4953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zh-CN" altLang="en-US" sz="2800" smtClean="0">
                <a:solidFill>
                  <a:srgbClr val="FF0000"/>
                </a:solidFill>
              </a:rPr>
              <a:t>        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zh-CN" altLang="en-US" sz="2800" smtClean="0"/>
              <a:t>        </a:t>
            </a:r>
            <a:r>
              <a:rPr lang="zh-CN" altLang="en-US" sz="2800" b="1" smtClean="0">
                <a:solidFill>
                  <a:srgbClr val="FF0000"/>
                </a:solidFill>
              </a:rPr>
              <a:t>夏桂成</a:t>
            </a:r>
            <a:r>
              <a:rPr lang="zh-CN" altLang="en-US" sz="2800" smtClean="0"/>
              <a:t>治疗慢性盆腔炎采用补肾调周法。根据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zh-CN" altLang="en-US" sz="2800" smtClean="0"/>
              <a:t>月经的不同阶段的生理特点，结合盆腔炎瘀、滞、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zh-CN" altLang="en-US" sz="2800" smtClean="0"/>
              <a:t>湿、热、虚的病理变化治疗本病。补肾调周法是夏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zh-CN" altLang="en-US" sz="2800" smtClean="0"/>
              <a:t>氏所倡导的古今学术思想相结合的一种系统治疗体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zh-CN" altLang="en-US" sz="2800" smtClean="0"/>
              <a:t>系，其最基本内容，于行经期活血化瘀，促进重阳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zh-CN" altLang="en-US" sz="2800" smtClean="0"/>
              <a:t>转阴。经间期滋阴养血，稍佐助阳，以加强阳消阴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zh-CN" altLang="en-US" sz="2800" smtClean="0"/>
              <a:t>长的过程，调周法方药，着重补肾阴肾阳，而又兼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zh-CN" altLang="en-US" sz="2800" smtClean="0"/>
              <a:t>顾肝脾气血，活血化瘀，疏肝通络。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609600" y="3048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48130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381000" y="990600"/>
            <a:ext cx="8458200" cy="4572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b="1" smtClean="0">
                <a:solidFill>
                  <a:srgbClr val="0000FF"/>
                </a:solidFill>
              </a:rPr>
              <a:t>（六）其它治法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altLang="zh-CN" sz="24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400" smtClean="0"/>
              <a:t>1</a:t>
            </a:r>
            <a:r>
              <a:rPr lang="zh-CN" altLang="en-US" sz="2400" smtClean="0"/>
              <a:t>．中药灌肠：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（</a:t>
            </a:r>
            <a:r>
              <a:rPr lang="en-US" altLang="zh-CN" sz="2400" smtClean="0"/>
              <a:t>1</a:t>
            </a:r>
            <a:r>
              <a:rPr lang="zh-CN" altLang="en-US" sz="2400" smtClean="0"/>
              <a:t>）盆炎康栓（成都中医药大学附属医院）早晚或饭后将栓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剂</a:t>
            </a:r>
            <a:r>
              <a:rPr lang="en-US" altLang="zh-CN" sz="2400" smtClean="0"/>
              <a:t>1</a:t>
            </a:r>
            <a:r>
              <a:rPr lang="zh-CN" altLang="en-US" sz="2400" smtClean="0"/>
              <a:t>栓塞入肛门，每日</a:t>
            </a:r>
            <a:r>
              <a:rPr lang="en-US" altLang="zh-CN" sz="2400" smtClean="0"/>
              <a:t>2</a:t>
            </a:r>
            <a:r>
              <a:rPr lang="zh-CN" altLang="en-US" sz="2400" smtClean="0"/>
              <a:t>次，</a:t>
            </a:r>
            <a:r>
              <a:rPr lang="en-US" altLang="zh-CN" sz="2400" smtClean="0"/>
              <a:t>15</a:t>
            </a:r>
            <a:r>
              <a:rPr lang="zh-CN" altLang="en-US" sz="2400" smtClean="0"/>
              <a:t>天为一疗程，可坚持</a:t>
            </a:r>
            <a:r>
              <a:rPr lang="en-US" altLang="zh-CN" sz="2400" smtClean="0"/>
              <a:t>2-3</a:t>
            </a:r>
            <a:r>
              <a:rPr lang="zh-CN" altLang="en-US" sz="2400" smtClean="0"/>
              <a:t>个疗程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</a:t>
            </a:r>
            <a:endParaRPr lang="en-US" altLang="zh-CN" sz="24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（</a:t>
            </a:r>
            <a:r>
              <a:rPr lang="en-US" altLang="zh-CN" sz="2400" smtClean="0"/>
              <a:t>2</a:t>
            </a:r>
            <a:r>
              <a:rPr lang="zh-CN" altLang="en-US" sz="2400" smtClean="0"/>
              <a:t>）化瘀解表汤：败酱草</a:t>
            </a:r>
            <a:r>
              <a:rPr lang="en-US" altLang="zh-CN" sz="2400" smtClean="0"/>
              <a:t>20-30g</a:t>
            </a:r>
            <a:r>
              <a:rPr lang="zh-CN" altLang="en-US" sz="2400" smtClean="0"/>
              <a:t>、三棱、莪术、赤芍、丹皮、红藤、木香、摈榔、昆布、大黄各</a:t>
            </a:r>
            <a:r>
              <a:rPr lang="en-US" altLang="zh-CN" sz="2400" smtClean="0"/>
              <a:t>10-15g</a:t>
            </a:r>
            <a:r>
              <a:rPr lang="zh-CN" altLang="en-US" sz="2400" smtClean="0"/>
              <a:t>，煎热浓缩</a:t>
            </a:r>
            <a:r>
              <a:rPr lang="en-US" altLang="zh-CN" sz="2400" smtClean="0"/>
              <a:t>100-150ml</a:t>
            </a:r>
            <a:r>
              <a:rPr lang="zh-CN" altLang="en-US" sz="2400" smtClean="0"/>
              <a:t>，温度</a:t>
            </a:r>
            <a:r>
              <a:rPr lang="en-US" altLang="zh-CN" sz="2400" smtClean="0"/>
              <a:t>39-41℃</a:t>
            </a:r>
            <a:r>
              <a:rPr lang="zh-CN" altLang="en-US" sz="2400" smtClean="0"/>
              <a:t>。</a:t>
            </a:r>
            <a:r>
              <a:rPr lang="en-US" altLang="zh-CN" sz="2400" smtClean="0"/>
              <a:t>14-16</a:t>
            </a:r>
            <a:r>
              <a:rPr lang="zh-CN" altLang="en-US" sz="2400" smtClean="0"/>
              <a:t>号导尿管插入肛门</a:t>
            </a:r>
            <a:r>
              <a:rPr lang="en-US" altLang="zh-CN" sz="2400" smtClean="0"/>
              <a:t>15cm</a:t>
            </a:r>
            <a:r>
              <a:rPr lang="zh-CN" altLang="en-US" sz="2400" smtClean="0"/>
              <a:t>，缓慢灌肠，保留</a:t>
            </a:r>
            <a:r>
              <a:rPr lang="en-US" altLang="zh-CN" sz="2400" smtClean="0"/>
              <a:t>40</a:t>
            </a:r>
            <a:r>
              <a:rPr lang="zh-CN" altLang="en-US" sz="2400" smtClean="0"/>
              <a:t>分钟以上，每日</a:t>
            </a:r>
            <a:r>
              <a:rPr lang="en-US" altLang="zh-CN" sz="2400" smtClean="0"/>
              <a:t>1</a:t>
            </a:r>
            <a:r>
              <a:rPr lang="zh-CN" altLang="en-US" sz="2400" smtClean="0"/>
              <a:t>次，</a:t>
            </a:r>
            <a:r>
              <a:rPr lang="en-US" altLang="zh-CN" sz="2400" smtClean="0"/>
              <a:t>10</a:t>
            </a:r>
            <a:r>
              <a:rPr lang="zh-CN" altLang="en-US" sz="2400" smtClean="0"/>
              <a:t>次为</a:t>
            </a:r>
            <a:r>
              <a:rPr lang="en-US" altLang="zh-CN" sz="2400" smtClean="0"/>
              <a:t>1</a:t>
            </a:r>
            <a:r>
              <a:rPr lang="zh-CN" altLang="en-US" sz="2400" smtClean="0"/>
              <a:t>疗程，经期暂停，适用于慢性盆腔炎湿瘀互结证。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</a:t>
            </a:r>
            <a:endParaRPr lang="en-US" altLang="zh-CN" sz="24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（</a:t>
            </a:r>
            <a:r>
              <a:rPr lang="en-US" altLang="zh-CN" sz="2400" smtClean="0"/>
              <a:t>3</a:t>
            </a:r>
            <a:r>
              <a:rPr lang="zh-CN" altLang="en-US" sz="2400" smtClean="0"/>
              <a:t>）三棱、莪术、延胡、五灵脂、金银花、桃仁、红花、连翘各</a:t>
            </a:r>
            <a:r>
              <a:rPr lang="en-US" altLang="zh-CN" sz="2400" smtClean="0"/>
              <a:t>20g</a:t>
            </a:r>
            <a:r>
              <a:rPr lang="zh-CN" altLang="en-US" sz="2400" smtClean="0"/>
              <a:t>，荔核、皂角刺、丹参、赤芍各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，加煎浓缩至</a:t>
            </a:r>
            <a:r>
              <a:rPr lang="en-US" altLang="zh-CN" sz="2400" smtClean="0"/>
              <a:t>100ml</a:t>
            </a:r>
            <a:r>
              <a:rPr lang="zh-CN" altLang="en-US" sz="2400" smtClean="0"/>
              <a:t>，</a:t>
            </a:r>
            <a:r>
              <a:rPr lang="en-US" altLang="zh-CN" sz="2400" smtClean="0"/>
              <a:t>37-40℃</a:t>
            </a:r>
            <a:r>
              <a:rPr lang="zh-CN" altLang="en-US" sz="2400" smtClean="0"/>
              <a:t>。每日</a:t>
            </a:r>
            <a:r>
              <a:rPr lang="en-US" altLang="zh-CN" sz="2400" smtClean="0"/>
              <a:t>1</a:t>
            </a:r>
            <a:r>
              <a:rPr lang="zh-CN" altLang="en-US" sz="2400" smtClean="0"/>
              <a:t>次，保留灌肠，适应慢性盆腔炎气滞血瘀证。</a:t>
            </a:r>
            <a:endParaRPr lang="zh-CN" altLang="en-US" sz="2400" smtClean="0">
              <a:solidFill>
                <a:srgbClr val="0000FF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zh-CN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3048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46082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304800" y="990600"/>
            <a:ext cx="8686800" cy="55626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400" dirty="0" smtClean="0">
                <a:latin typeface="+mn-ea"/>
              </a:rPr>
              <a:t>2.</a:t>
            </a:r>
            <a:r>
              <a:rPr lang="zh-CN" altLang="en-US" sz="2400" dirty="0" smtClean="0">
                <a:latin typeface="+mn-ea"/>
              </a:rPr>
              <a:t>中药外敷：</a:t>
            </a:r>
            <a:endParaRPr lang="en-US" altLang="zh-CN" sz="2400" dirty="0" smtClean="0">
              <a:latin typeface="+mn-ea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endParaRPr lang="zh-CN" altLang="en-US" sz="2400" dirty="0" smtClean="0">
              <a:latin typeface="+mn-ea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CN" altLang="en-US" sz="2400" dirty="0" smtClean="0">
                <a:latin typeface="+mn-ea"/>
              </a:rPr>
              <a:t>（</a:t>
            </a:r>
            <a:r>
              <a:rPr lang="en-US" altLang="zh-CN" sz="2400" dirty="0" smtClean="0">
                <a:latin typeface="+mn-ea"/>
              </a:rPr>
              <a:t>1</a:t>
            </a:r>
            <a:r>
              <a:rPr lang="zh-CN" altLang="en-US" sz="2400" dirty="0" smtClean="0">
                <a:latin typeface="+mn-ea"/>
              </a:rPr>
              <a:t>）外敷消癥散：血竭、乳香、没药、白芥子、莱菔子各</a:t>
            </a:r>
            <a:r>
              <a:rPr lang="en-US" altLang="zh-CN" sz="2400" dirty="0" smtClean="0">
                <a:latin typeface="+mn-ea"/>
              </a:rPr>
              <a:t>30g</a:t>
            </a:r>
            <a:r>
              <a:rPr lang="zh-CN" altLang="en-US" sz="2400" dirty="0" smtClean="0">
                <a:latin typeface="+mn-ea"/>
              </a:rPr>
              <a:t>，桃仁、红花、麻黄、小茴香各</a:t>
            </a:r>
            <a:r>
              <a:rPr lang="en-US" altLang="zh-CN" sz="2400" dirty="0" smtClean="0">
                <a:latin typeface="+mn-ea"/>
              </a:rPr>
              <a:t>15g,</a:t>
            </a:r>
            <a:r>
              <a:rPr lang="zh-CN" altLang="en-US" sz="2400" dirty="0" smtClean="0">
                <a:latin typeface="+mn-ea"/>
              </a:rPr>
              <a:t>附子、吴茱萸</a:t>
            </a:r>
            <a:r>
              <a:rPr lang="en-US" altLang="zh-CN" sz="2400" dirty="0" smtClean="0">
                <a:latin typeface="+mn-ea"/>
              </a:rPr>
              <a:t>45g</a:t>
            </a:r>
            <a:r>
              <a:rPr lang="zh-CN" altLang="en-US" sz="2400" dirty="0" smtClean="0">
                <a:latin typeface="+mn-ea"/>
              </a:rPr>
              <a:t>，冰片</a:t>
            </a:r>
            <a:r>
              <a:rPr lang="en-US" altLang="zh-CN" sz="2400" dirty="0" smtClean="0">
                <a:latin typeface="+mn-ea"/>
              </a:rPr>
              <a:t>10g</a:t>
            </a:r>
            <a:r>
              <a:rPr lang="zh-CN" altLang="en-US" sz="2400" dirty="0" smtClean="0">
                <a:latin typeface="+mn-ea"/>
              </a:rPr>
              <a:t>，炒食盐</a:t>
            </a:r>
            <a:r>
              <a:rPr lang="en-US" altLang="zh-CN" sz="2400" dirty="0" smtClean="0">
                <a:latin typeface="+mn-ea"/>
              </a:rPr>
              <a:t>60g</a:t>
            </a:r>
            <a:r>
              <a:rPr lang="zh-CN" altLang="en-US" sz="2400" dirty="0" smtClean="0">
                <a:latin typeface="+mn-ea"/>
              </a:rPr>
              <a:t>，上方除冰片外，摘为粗末，取醋</a:t>
            </a:r>
            <a:r>
              <a:rPr lang="en-US" altLang="zh-CN" sz="2400" dirty="0" smtClean="0">
                <a:latin typeface="+mn-ea"/>
              </a:rPr>
              <a:t>1000ml</a:t>
            </a:r>
            <a:r>
              <a:rPr lang="zh-CN" altLang="en-US" sz="2400" dirty="0" smtClean="0">
                <a:latin typeface="+mn-ea"/>
              </a:rPr>
              <a:t>于铁锅内煎沸后加入食盐煮</a:t>
            </a:r>
            <a:r>
              <a:rPr lang="en-US" altLang="zh-CN" sz="2400" dirty="0" smtClean="0">
                <a:latin typeface="+mn-ea"/>
              </a:rPr>
              <a:t>10</a:t>
            </a:r>
            <a:r>
              <a:rPr lang="zh-CN" altLang="en-US" sz="2400" dirty="0" smtClean="0">
                <a:latin typeface="+mn-ea"/>
              </a:rPr>
              <a:t>分钟，加入药末，煎至半干后取出，加入冰片和匀，装入布袋，睡前敷下腹部，一日二次，上压热水袋，</a:t>
            </a:r>
            <a:r>
              <a:rPr lang="en-US" altLang="zh-CN" sz="2400" dirty="0" smtClean="0">
                <a:latin typeface="+mn-ea"/>
              </a:rPr>
              <a:t>1</a:t>
            </a:r>
            <a:r>
              <a:rPr lang="zh-CN" altLang="en-US" sz="2400" dirty="0" smtClean="0">
                <a:latin typeface="+mn-ea"/>
              </a:rPr>
              <a:t>袋药可用</a:t>
            </a:r>
            <a:r>
              <a:rPr lang="en-US" altLang="zh-CN" sz="2400" dirty="0" smtClean="0">
                <a:latin typeface="+mn-ea"/>
              </a:rPr>
              <a:t>3</a:t>
            </a:r>
            <a:r>
              <a:rPr lang="zh-CN" altLang="en-US" sz="2400" dirty="0" smtClean="0">
                <a:latin typeface="+mn-ea"/>
              </a:rPr>
              <a:t>个月。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CN" altLang="en-US" sz="2400" dirty="0" smtClean="0">
                <a:latin typeface="+mn-ea"/>
              </a:rPr>
              <a:t>（</a:t>
            </a:r>
            <a:r>
              <a:rPr lang="en-US" altLang="zh-CN" sz="2400" dirty="0" smtClean="0">
                <a:latin typeface="+mn-ea"/>
              </a:rPr>
              <a:t>2</a:t>
            </a:r>
            <a:r>
              <a:rPr lang="zh-CN" altLang="en-US" sz="2400" dirty="0" smtClean="0">
                <a:latin typeface="+mn-ea"/>
              </a:rPr>
              <a:t>）盆炎膏（加热化开后敷下腹部）一日一次，</a:t>
            </a:r>
            <a:r>
              <a:rPr lang="en-US" altLang="zh-CN" sz="2400" dirty="0" smtClean="0">
                <a:latin typeface="+mn-ea"/>
              </a:rPr>
              <a:t>10</a:t>
            </a:r>
            <a:r>
              <a:rPr lang="zh-CN" altLang="en-US" sz="2400" dirty="0" smtClean="0">
                <a:latin typeface="+mn-ea"/>
              </a:rPr>
              <a:t>天为一疗程：适用于慢性盆腔炎各证型。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CN" altLang="en-US" sz="2400" dirty="0" smtClean="0">
                <a:latin typeface="+mn-ea"/>
              </a:rPr>
              <a:t>（</a:t>
            </a:r>
            <a:r>
              <a:rPr lang="en-US" altLang="zh-CN" sz="2400" dirty="0" smtClean="0">
                <a:latin typeface="+mn-ea"/>
              </a:rPr>
              <a:t>3</a:t>
            </a:r>
            <a:r>
              <a:rPr lang="zh-CN" altLang="en-US" sz="2400" dirty="0" smtClean="0">
                <a:latin typeface="+mn-ea"/>
              </a:rPr>
              <a:t>）妇炎散：大黄、姜黄、败酱草、丹参、赤芍、乳香、延胡、羌活、独活、千年健、透骨草，切细末加酒调敷下腹部。每日</a:t>
            </a:r>
            <a:r>
              <a:rPr lang="en-US" altLang="zh-CN" sz="2400" dirty="0" smtClean="0">
                <a:latin typeface="+mn-ea"/>
              </a:rPr>
              <a:t>1-2</a:t>
            </a:r>
            <a:r>
              <a:rPr lang="zh-CN" altLang="en-US" sz="2400" dirty="0" smtClean="0">
                <a:latin typeface="+mn-ea"/>
              </a:rPr>
              <a:t>次，</a:t>
            </a:r>
            <a:r>
              <a:rPr lang="en-US" altLang="zh-CN" sz="2400" dirty="0" smtClean="0">
                <a:latin typeface="+mn-ea"/>
              </a:rPr>
              <a:t>10</a:t>
            </a:r>
            <a:r>
              <a:rPr lang="zh-CN" altLang="en-US" sz="2400" dirty="0" smtClean="0">
                <a:latin typeface="+mn-ea"/>
              </a:rPr>
              <a:t>次为一疗程，可以连续使用，月经期停用，适用于慢性盆腔炎气滞血瘀证。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CN" altLang="en-US" sz="2400" dirty="0" smtClean="0">
                <a:latin typeface="+mn-ea"/>
              </a:rPr>
              <a:t>（</a:t>
            </a:r>
            <a:r>
              <a:rPr lang="en-US" altLang="zh-CN" sz="2400" dirty="0" smtClean="0">
                <a:latin typeface="+mn-ea"/>
              </a:rPr>
              <a:t>4</a:t>
            </a:r>
            <a:r>
              <a:rPr lang="zh-CN" altLang="en-US" sz="2400" dirty="0" smtClean="0">
                <a:latin typeface="+mn-ea"/>
              </a:rPr>
              <a:t>）乌头、艾叶、肉桂、鸡血藤、红花、川芎、延胡索、五灵脂、当归、皂角刺各</a:t>
            </a:r>
            <a:r>
              <a:rPr lang="en-US" altLang="zh-CN" sz="2400" dirty="0" smtClean="0">
                <a:latin typeface="+mn-ea"/>
              </a:rPr>
              <a:t>20g</a:t>
            </a:r>
            <a:r>
              <a:rPr lang="zh-CN" altLang="en-US" sz="2400" dirty="0" smtClean="0">
                <a:latin typeface="+mn-ea"/>
              </a:rPr>
              <a:t>切成细末，入布袋，蒸后热敷下腹部，每日</a:t>
            </a:r>
            <a:r>
              <a:rPr lang="en-US" altLang="zh-CN" sz="2400" dirty="0" smtClean="0">
                <a:latin typeface="+mn-ea"/>
              </a:rPr>
              <a:t>1-2</a:t>
            </a:r>
            <a:r>
              <a:rPr lang="zh-CN" altLang="en-US" sz="2400" dirty="0" smtClean="0">
                <a:latin typeface="+mn-ea"/>
              </a:rPr>
              <a:t>次，适用于慢性盆腔炎各证型。</a:t>
            </a:r>
            <a:endParaRPr lang="zh-CN" altLang="en-US" sz="2400" dirty="0" smtClean="0">
              <a:solidFill>
                <a:srgbClr val="0000FF"/>
              </a:solidFill>
              <a:latin typeface="+mn-ea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endParaRPr lang="zh-CN" altLang="en-US" sz="2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47106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0" y="1447800"/>
            <a:ext cx="91440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400" dirty="0" smtClean="0">
                <a:latin typeface="+mn-ea"/>
              </a:rPr>
              <a:t>3.</a:t>
            </a:r>
            <a:r>
              <a:rPr lang="zh-CN" altLang="en-US" sz="2400" dirty="0" smtClean="0">
                <a:latin typeface="+mn-ea"/>
              </a:rPr>
              <a:t>中药离子导入：</a:t>
            </a:r>
            <a:endParaRPr lang="en-US" altLang="zh-CN" sz="2400" dirty="0" smtClean="0">
              <a:latin typeface="+mn-ea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endParaRPr lang="zh-CN" altLang="en-US" sz="2400" dirty="0" smtClean="0">
              <a:latin typeface="+mn-ea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CN" altLang="en-US" sz="2400" dirty="0" smtClean="0">
                <a:latin typeface="+mn-ea"/>
              </a:rPr>
              <a:t>（</a:t>
            </a:r>
            <a:r>
              <a:rPr lang="en-US" altLang="zh-CN" sz="2400" dirty="0" smtClean="0">
                <a:latin typeface="+mn-ea"/>
              </a:rPr>
              <a:t>1</a:t>
            </a:r>
            <a:r>
              <a:rPr lang="zh-CN" altLang="en-US" sz="2400" dirty="0" smtClean="0">
                <a:latin typeface="+mn-ea"/>
              </a:rPr>
              <a:t>）丹参注射液</a:t>
            </a:r>
            <a:r>
              <a:rPr lang="en-US" altLang="zh-CN" sz="2400" dirty="0" smtClean="0">
                <a:latin typeface="+mn-ea"/>
              </a:rPr>
              <a:t>10ml</a:t>
            </a:r>
            <a:r>
              <a:rPr lang="zh-CN" altLang="en-US" sz="2400" dirty="0" smtClean="0">
                <a:latin typeface="+mn-ea"/>
              </a:rPr>
              <a:t>稀释至</a:t>
            </a:r>
            <a:r>
              <a:rPr lang="en-US" altLang="zh-CN" sz="2400" dirty="0" smtClean="0">
                <a:latin typeface="+mn-ea"/>
              </a:rPr>
              <a:t>50ml</a:t>
            </a:r>
            <a:r>
              <a:rPr lang="zh-CN" altLang="en-US" sz="2400" dirty="0" smtClean="0">
                <a:latin typeface="+mn-ea"/>
              </a:rPr>
              <a:t>，直流电透入小腹皮肤每日</a:t>
            </a:r>
            <a:r>
              <a:rPr lang="en-US" altLang="zh-CN" sz="2400" dirty="0" smtClean="0">
                <a:latin typeface="+mn-ea"/>
              </a:rPr>
              <a:t>1</a:t>
            </a:r>
            <a:r>
              <a:rPr lang="zh-CN" altLang="en-US" sz="2400" dirty="0" smtClean="0">
                <a:latin typeface="+mn-ea"/>
              </a:rPr>
              <a:t>次，</a:t>
            </a:r>
            <a:r>
              <a:rPr lang="en-US" altLang="zh-CN" sz="2400" dirty="0" smtClean="0">
                <a:latin typeface="+mn-ea"/>
              </a:rPr>
              <a:t>10</a:t>
            </a:r>
            <a:r>
              <a:rPr lang="zh-CN" altLang="en-US" sz="2400" dirty="0" smtClean="0">
                <a:latin typeface="+mn-ea"/>
              </a:rPr>
              <a:t>次为</a:t>
            </a:r>
            <a:r>
              <a:rPr lang="en-US" altLang="zh-CN" sz="2400" dirty="0" smtClean="0">
                <a:latin typeface="+mn-ea"/>
              </a:rPr>
              <a:t>1</a:t>
            </a:r>
            <a:r>
              <a:rPr lang="zh-CN" altLang="en-US" sz="2400" dirty="0" smtClean="0">
                <a:latin typeface="+mn-ea"/>
              </a:rPr>
              <a:t>疗程，适用于慢性盆腔炎各种类型。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zh-CN" sz="2400" dirty="0" smtClean="0">
              <a:latin typeface="+mn-ea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CN" altLang="en-US" sz="2400" dirty="0" smtClean="0">
                <a:latin typeface="+mn-ea"/>
              </a:rPr>
              <a:t>（</a:t>
            </a:r>
            <a:r>
              <a:rPr lang="en-US" altLang="zh-CN" sz="2400" dirty="0" smtClean="0">
                <a:latin typeface="+mn-ea"/>
              </a:rPr>
              <a:t>2</a:t>
            </a:r>
            <a:r>
              <a:rPr lang="zh-CN" altLang="en-US" sz="2400" dirty="0" smtClean="0">
                <a:latin typeface="+mn-ea"/>
              </a:rPr>
              <a:t>）没药、三棱、莪术、生蒲黄、五灵脂、制香附各</a:t>
            </a:r>
            <a:r>
              <a:rPr lang="en-US" altLang="zh-CN" sz="2400" dirty="0" smtClean="0">
                <a:latin typeface="+mn-ea"/>
              </a:rPr>
              <a:t>10g</a:t>
            </a:r>
            <a:r>
              <a:rPr lang="zh-CN" altLang="en-US" sz="2400" dirty="0" smtClean="0">
                <a:latin typeface="+mn-ea"/>
              </a:rPr>
              <a:t>，蛇舌草、川芎浓缩至</a:t>
            </a:r>
            <a:r>
              <a:rPr lang="en-US" altLang="zh-CN" sz="2400" dirty="0" smtClean="0">
                <a:latin typeface="+mn-ea"/>
              </a:rPr>
              <a:t>120ml</a:t>
            </a:r>
            <a:r>
              <a:rPr lang="zh-CN" altLang="en-US" sz="2400" dirty="0" smtClean="0">
                <a:latin typeface="+mn-ea"/>
              </a:rPr>
              <a:t>，直流电透入小腹皮肤，隔日一次，</a:t>
            </a:r>
            <a:r>
              <a:rPr lang="en-US" altLang="zh-CN" sz="2400" dirty="0" smtClean="0">
                <a:latin typeface="+mn-ea"/>
              </a:rPr>
              <a:t>10</a:t>
            </a:r>
            <a:r>
              <a:rPr lang="zh-CN" altLang="en-US" sz="2400" dirty="0" smtClean="0">
                <a:latin typeface="+mn-ea"/>
              </a:rPr>
              <a:t>次为一疗程，适用于慢性盆腔炎湿瘀互结证。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zh-CN" sz="2400" dirty="0" smtClean="0">
              <a:latin typeface="+mn-ea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CN" altLang="en-US" sz="2400" dirty="0" smtClean="0">
                <a:latin typeface="+mn-ea"/>
              </a:rPr>
              <a:t>（</a:t>
            </a:r>
            <a:r>
              <a:rPr lang="en-US" altLang="zh-CN" sz="2400" dirty="0" smtClean="0">
                <a:latin typeface="+mn-ea"/>
              </a:rPr>
              <a:t>3</a:t>
            </a:r>
            <a:r>
              <a:rPr lang="zh-CN" altLang="en-US" sz="2400" dirty="0" smtClean="0">
                <a:latin typeface="+mn-ea"/>
              </a:rPr>
              <a:t>）微波治疗法：微波棒轻轻插入阴道后穹窿，妇炎散调温开水，纱布垫片浸湿，外敷腹部，直流电导入小腹皮肤。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51202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400" smtClean="0"/>
              <a:t>4.</a:t>
            </a:r>
            <a:r>
              <a:rPr lang="zh-CN" altLang="en-US" sz="2400" smtClean="0"/>
              <a:t>针灸治疗：</a:t>
            </a:r>
            <a:endParaRPr lang="en-US" altLang="zh-CN" sz="24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zh-CN" altLang="en-US" sz="24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（</a:t>
            </a:r>
            <a:r>
              <a:rPr lang="en-US" altLang="zh-CN" sz="2400" smtClean="0"/>
              <a:t>1</a:t>
            </a:r>
            <a:r>
              <a:rPr lang="zh-CN" altLang="en-US" sz="2400" smtClean="0"/>
              <a:t>）耳穴压迫法：取穴：子宫、内分泌、盆腔、交感。将王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不留行籽胶布贴于上穴，按压，</a:t>
            </a:r>
            <a:r>
              <a:rPr lang="en-US" altLang="zh-CN" sz="2400" smtClean="0"/>
              <a:t>3</a:t>
            </a:r>
            <a:r>
              <a:rPr lang="zh-CN" altLang="en-US" sz="2400" smtClean="0"/>
              <a:t>天换</a:t>
            </a:r>
            <a:r>
              <a:rPr lang="en-US" altLang="zh-CN" sz="2400" smtClean="0"/>
              <a:t>1</a:t>
            </a:r>
            <a:r>
              <a:rPr lang="zh-CN" altLang="en-US" sz="2400" smtClean="0"/>
              <a:t>次，</a:t>
            </a:r>
            <a:r>
              <a:rPr lang="en-US" altLang="zh-CN" sz="2400" smtClean="0"/>
              <a:t>1</a:t>
            </a:r>
            <a:r>
              <a:rPr lang="zh-CN" altLang="en-US" sz="2400" smtClean="0"/>
              <a:t>月为</a:t>
            </a:r>
            <a:r>
              <a:rPr lang="en-US" altLang="zh-CN" sz="2400" smtClean="0"/>
              <a:t>1</a:t>
            </a:r>
            <a:r>
              <a:rPr lang="zh-CN" altLang="en-US" sz="2400" smtClean="0"/>
              <a:t>疗程，适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用于慢性盆腔炎。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（</a:t>
            </a:r>
            <a:r>
              <a:rPr lang="en-US" altLang="zh-CN" sz="2400" smtClean="0"/>
              <a:t>2</a:t>
            </a:r>
            <a:r>
              <a:rPr lang="zh-CN" altLang="en-US" sz="2400" smtClean="0"/>
              <a:t>）体针：主穴：中极、关元、气海。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（</a:t>
            </a:r>
            <a:r>
              <a:rPr lang="en-US" altLang="zh-CN" sz="2400" smtClean="0"/>
              <a:t>3</a:t>
            </a:r>
            <a:r>
              <a:rPr lang="zh-CN" altLang="en-US" sz="2400" smtClean="0"/>
              <a:t>）隔姜艾灸法：主穴：气海、中极、关元、归来。每穴灸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三壮，每壮</a:t>
            </a:r>
            <a:r>
              <a:rPr lang="en-US" altLang="zh-CN" sz="2400" smtClean="0"/>
              <a:t>6-7</a:t>
            </a:r>
            <a:r>
              <a:rPr lang="zh-CN" altLang="en-US" sz="2400" smtClean="0"/>
              <a:t>分钟。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（</a:t>
            </a:r>
            <a:r>
              <a:rPr lang="en-US" altLang="zh-CN" sz="2400" smtClean="0"/>
              <a:t>4</a:t>
            </a:r>
            <a:r>
              <a:rPr lang="zh-CN" altLang="en-US" sz="2400" smtClean="0"/>
              <a:t>）推拿疗法：气海、中极、关元、天枢、中脘、三阴交，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进行推拿按摩。</a:t>
            </a:r>
            <a:endParaRPr lang="en-US" altLang="zh-CN" sz="24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zh-CN" altLang="en-US" sz="24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400" smtClean="0"/>
              <a:t>5.</a:t>
            </a:r>
            <a:r>
              <a:rPr lang="zh-CN" altLang="en-US" sz="2400" smtClean="0"/>
              <a:t>物理疗法：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 采用下腹部短波、超声波、红外光、激光、音频等治疗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可以促进盆腔局部血液循环，改善局部营养状况以利于炎症的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消退 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52226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0" y="1219200"/>
            <a:ext cx="89154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b="1" smtClean="0">
                <a:solidFill>
                  <a:srgbClr val="0000FF"/>
                </a:solidFill>
              </a:rPr>
              <a:t>（七）预防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800" smtClean="0"/>
              <a:t>  ①</a:t>
            </a:r>
            <a:r>
              <a:rPr lang="zh-CN" altLang="en-US" sz="2800" smtClean="0"/>
              <a:t>积极彻底治疗急性盆腔炎，是预防本病发生的关键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②树立信心，坚持治疗，以防病情迁延，变生他疾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③增强体质，提高机体抗病能力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④经期，产褥期，孕期的卫生保健宣传，经期禁止同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   房，发作时避免性生活；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⑤掌握妇科手术指征，包括无菌操作，人流，放环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⑥忌食辛辣，生葱，生蒜，白酒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⑦禁生冷之物，如冰瓜果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⑧禁甜腻厚味食物，如糖果，奶油蛋糕，肥猪肉，羊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   脂，这些食物有助湿的作用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⑨不食寒凉粘稠食物，禁烟酒，浓茶，注意休息。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53250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b="1" smtClean="0">
                <a:solidFill>
                  <a:srgbClr val="0000FF"/>
                </a:solidFill>
              </a:rPr>
              <a:t>（八）个人思路</a:t>
            </a:r>
            <a:endParaRPr lang="zh-CN" altLang="en-US" b="1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800" smtClean="0"/>
              <a:t>  1.</a:t>
            </a:r>
            <a:r>
              <a:rPr lang="zh-CN" altLang="en-US" sz="2800" smtClean="0"/>
              <a:t>明确诊断及鉴别诊断：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盆腔炎是妇科临床常见病，首先要明确诊断，区别急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性或慢性盆腔炎。急性盆腔炎临床表现有发热甚至高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热，下腹疼痛拒按，带下量多如脓，臭秽，或赤白带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下，甚者脓血。妇查：双附件压痛，抬举痛，宫体压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痛，血象增高，中性粒细胞更明显。慢性盆腔炎：有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急性盆腔炎病史，临床表现：下腹疼痛，坠胀，腰骶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酸痛，劳累，性交后疼痛加重，带下量多，月经不调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，可伴低热起伏，疲乏无力。妇查：子宫后倾后屈压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痛，活动受限，或粘连固定。可扪及条索状物或增厚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，压痛，或触压囊性包块。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54274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9154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b="1" smtClean="0"/>
              <a:t>鉴别诊断：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b="1" smtClean="0"/>
              <a:t>        急性盆腔炎</a:t>
            </a:r>
            <a:r>
              <a:rPr lang="zh-CN" altLang="en-US" sz="2400" smtClean="0"/>
              <a:t>特别要与</a:t>
            </a:r>
            <a:r>
              <a:rPr lang="zh-CN" altLang="en-US" sz="2400" smtClean="0">
                <a:solidFill>
                  <a:schemeClr val="tx2"/>
                </a:solidFill>
              </a:rPr>
              <a:t>①急性阑尾炎②异位妊娠③卵巢囊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>
                <a:solidFill>
                  <a:schemeClr val="tx2"/>
                </a:solidFill>
              </a:rPr>
              <a:t>肿蒂扭转</a:t>
            </a:r>
            <a:r>
              <a:rPr lang="zh-CN" altLang="en-US" sz="2400" smtClean="0"/>
              <a:t>，这三种病相</a:t>
            </a:r>
            <a:r>
              <a:rPr lang="zh-CN" altLang="en-US" sz="2400" smtClean="0">
                <a:solidFill>
                  <a:schemeClr val="tx2"/>
                </a:solidFill>
              </a:rPr>
              <a:t>鉴别</a:t>
            </a:r>
            <a:r>
              <a:rPr lang="zh-CN" altLang="en-US" sz="2400" smtClean="0"/>
              <a:t>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 急性阑尾炎与急性盆腔炎都有腹痛，身热，白细胞升高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。盆腔炎在盆腔两侧，位置低，伴有带下多，甚至腰骶部疼痛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；急性阑尾炎右下腹痛，麦氏点压痛，反跳痛。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 卵巢囊肿蒂扭转：突然腹痛，渐加重，伴恶心呕吐，一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般体温不高，盆腔检查及</a:t>
            </a:r>
            <a:r>
              <a:rPr lang="en-US" altLang="zh-CN" sz="2400" smtClean="0"/>
              <a:t>B</a:t>
            </a:r>
            <a:r>
              <a:rPr lang="zh-CN" altLang="en-US" sz="2400" smtClean="0"/>
              <a:t>超可鉴别。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 异位妊娠：输卵管妊娠，流产破裂者，腹腔内出血，阴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道流血，尿</a:t>
            </a:r>
            <a:r>
              <a:rPr lang="en-US" altLang="zh-CN" sz="2400" smtClean="0"/>
              <a:t>HCG</a:t>
            </a:r>
            <a:r>
              <a:rPr lang="zh-CN" altLang="en-US" sz="2400" smtClean="0"/>
              <a:t>阳性，阴道后穹窿穿刺，可抽出不凝固的血。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 盆腔炎则为脓液，盆腔炎有高热，白细胞升高。</a:t>
            </a:r>
            <a:endParaRPr lang="en-US" altLang="zh-CN" sz="24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zh-CN" altLang="en-US" sz="24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 </a:t>
            </a:r>
            <a:r>
              <a:rPr lang="zh-CN" altLang="en-US" sz="2400" b="1" smtClean="0"/>
              <a:t>慢性盆腔炎</a:t>
            </a:r>
            <a:r>
              <a:rPr lang="zh-CN" altLang="en-US" sz="2400" smtClean="0"/>
              <a:t>要与</a:t>
            </a:r>
            <a:r>
              <a:rPr lang="zh-CN" altLang="en-US" sz="2400" smtClean="0">
                <a:solidFill>
                  <a:schemeClr val="tx2"/>
                </a:solidFill>
              </a:rPr>
              <a:t>①子宫内膜异位②盆腔静脉瘀血综合症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>
                <a:solidFill>
                  <a:schemeClr val="tx2"/>
                </a:solidFill>
              </a:rPr>
              <a:t>③结核性盆腔炎④盆腔肿瘤⑤陈旧性宫外孕⑥慢性阑尾炎</a:t>
            </a:r>
            <a:r>
              <a:rPr lang="zh-CN" altLang="en-US" sz="2400" smtClean="0"/>
              <a:t>相鉴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别。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55298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mtClean="0"/>
              <a:t>2.</a:t>
            </a:r>
            <a:r>
              <a:rPr lang="zh-CN" altLang="en-US" smtClean="0"/>
              <a:t>掌握本病的病因病机：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        本人认为</a:t>
            </a:r>
            <a:r>
              <a:rPr lang="zh-CN" altLang="en-US" smtClean="0">
                <a:solidFill>
                  <a:schemeClr val="tx2"/>
                </a:solidFill>
              </a:rPr>
              <a:t>湿、热、寒、瘀、虚</a:t>
            </a:r>
            <a:r>
              <a:rPr lang="zh-CN" altLang="en-US" smtClean="0"/>
              <a:t>为本病的重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要病因，病机为湿热邪毒内侵，损伤胞宫冲主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，稽留不去，蕴结下焦，壅遏气血，致气滞血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瘀，甚至凝结成块。本病日久伤正，亦可导致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肾气不足或肾阴亏损，兼加湿热瘀阻的虚实夹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杂证。本病多虚实夹杂，本虚标实，湿热寒瘀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为其实。诸邪结于胞中，气血运行不畅，胞络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受阻，不通则痛。本虚者肝脾肾亏虚，气血不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mtClean="0"/>
              <a:t>足为其虚。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981200"/>
            <a:ext cx="8915400" cy="4038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2800" smtClean="0"/>
              <a:t>          急性盆腔炎是指女性内生殖器及其周围结缔组织、盆腔腹膜急性炎症。根据发病部位不同，可分为</a:t>
            </a:r>
            <a:r>
              <a:rPr lang="zh-CN" altLang="en-US" sz="2800" smtClean="0">
                <a:solidFill>
                  <a:srgbClr val="C00000"/>
                </a:solidFill>
              </a:rPr>
              <a:t>急性子宫内膜炎及子宫肌炎、急性输卵管炎、输卵管积脓、输卵管卵巢脓肿、急性盆腔结缔组织炎、急性盆腔腹膜炎</a:t>
            </a:r>
            <a:r>
              <a:rPr lang="zh-CN" altLang="en-US" sz="2800" smtClean="0"/>
              <a:t>等，甚至发展为败血症、脓毒血症、感染性休克危及患者生命。</a:t>
            </a:r>
          </a:p>
        </p:txBody>
      </p:sp>
      <p:sp>
        <p:nvSpPr>
          <p:cNvPr id="1843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smtClean="0"/>
              <a:t>一、急性盆腔炎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56322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400" b="1" smtClean="0"/>
              <a:t>3.</a:t>
            </a:r>
            <a:r>
              <a:rPr lang="zh-CN" altLang="en-US" sz="2400" b="1" smtClean="0"/>
              <a:t>注重辨证论治：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（</a:t>
            </a:r>
            <a:r>
              <a:rPr lang="en-US" altLang="zh-CN" sz="2400" smtClean="0"/>
              <a:t>1</a:t>
            </a:r>
            <a:r>
              <a:rPr lang="zh-CN" altLang="en-US" sz="2400" smtClean="0"/>
              <a:t>）慢性盆腔炎临床症状是错综复杂的，治疗必须注重辨证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论治。平时发作不严重时，按中医调周法分期治疗，经行期治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以舒肝理气和营调经为主，促进重阳转阴，以越鞠丸合调经方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加减；经后期以滋肾养阴，疏肝活络为主，稍佐助阳，以加强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阳消阴长的过程，以归芍地黄汤加减；经间期以滋肾助阳，以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活血活络为主，以重阴转阳，促进卵泡排出的过程，以左右归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丸加减；经前期以养血补阴，疏肝活络为主，加强阴消阳长的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过程，以毓磷珠合逍遥散加减。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（</a:t>
            </a:r>
            <a:r>
              <a:rPr lang="en-US" altLang="zh-CN" sz="2400" smtClean="0"/>
              <a:t>2</a:t>
            </a:r>
            <a:r>
              <a:rPr lang="zh-CN" altLang="en-US" sz="2400" smtClean="0"/>
              <a:t>）病情较重者，常采用中药内服，外敷，灌肠三管齐下。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①内服法：要掌握寒热虚实不同证型，进行辨证论治，但选方用药时特别注重扶正气。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②外治法：中药煎剂，保留灌肠，减轻腹部疼痛。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（</a:t>
            </a:r>
            <a:r>
              <a:rPr lang="en-US" altLang="zh-CN" sz="2400" smtClean="0"/>
              <a:t>3</a:t>
            </a:r>
            <a:r>
              <a:rPr lang="zh-CN" altLang="en-US" sz="2400" smtClean="0"/>
              <a:t>）中药外敷渗透，活血化瘀，理气止痛，药物直达病所。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57346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400" b="1" smtClean="0"/>
              <a:t>4.</a:t>
            </a:r>
            <a:r>
              <a:rPr lang="zh-CN" altLang="en-US" sz="2400" b="1" smtClean="0"/>
              <a:t>本人最常用方药介绍：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本人临床实践中认为慢性盆腔炎临床最常见证型分三型：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（</a:t>
            </a:r>
            <a:r>
              <a:rPr lang="en-US" altLang="zh-CN" sz="2400" smtClean="0"/>
              <a:t>1</a:t>
            </a:r>
            <a:r>
              <a:rPr lang="zh-CN" altLang="en-US" sz="2400" smtClean="0"/>
              <a:t>）</a:t>
            </a:r>
            <a:r>
              <a:rPr lang="zh-CN" altLang="en-US" sz="2400" b="1" smtClean="0"/>
              <a:t>气滞血瘀证：</a:t>
            </a:r>
            <a:r>
              <a:rPr lang="zh-CN" altLang="en-US" sz="2400" smtClean="0"/>
              <a:t>治以疏肝理气，活血化瘀，以柴胡疏肝散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合三藤方加减，方药：柴胡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，白芍</a:t>
            </a:r>
            <a:r>
              <a:rPr lang="en-US" altLang="zh-CN" sz="2400" smtClean="0"/>
              <a:t>20g</a:t>
            </a:r>
            <a:r>
              <a:rPr lang="zh-CN" altLang="en-US" sz="2400" smtClean="0"/>
              <a:t>，枳壳</a:t>
            </a:r>
            <a:r>
              <a:rPr lang="en-US" altLang="zh-CN" sz="2400" smtClean="0"/>
              <a:t>15g</a:t>
            </a:r>
            <a:r>
              <a:rPr lang="zh-CN" altLang="en-US" sz="2400" smtClean="0"/>
              <a:t>，延胡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400" smtClean="0"/>
              <a:t>10g</a:t>
            </a:r>
            <a:r>
              <a:rPr lang="zh-CN" altLang="en-US" sz="2400" smtClean="0"/>
              <a:t>，川楝子</a:t>
            </a:r>
            <a:r>
              <a:rPr lang="en-US" altLang="zh-CN" sz="2400" smtClean="0"/>
              <a:t>15g</a:t>
            </a:r>
            <a:r>
              <a:rPr lang="zh-CN" altLang="en-US" sz="2400" smtClean="0"/>
              <a:t>，全虫</a:t>
            </a:r>
            <a:r>
              <a:rPr lang="en-US" altLang="zh-CN" sz="2400" smtClean="0"/>
              <a:t>5g</a:t>
            </a:r>
            <a:r>
              <a:rPr lang="zh-CN" altLang="en-US" sz="2400" smtClean="0"/>
              <a:t>，制香附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，生蒲黄</a:t>
            </a:r>
            <a:r>
              <a:rPr lang="en-US" altLang="zh-CN" sz="2400" smtClean="0"/>
              <a:t>15g</a:t>
            </a:r>
            <a:r>
              <a:rPr lang="zh-CN" altLang="en-US" sz="2400" smtClean="0"/>
              <a:t>，五灵脂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400" smtClean="0"/>
              <a:t>10g</a:t>
            </a:r>
            <a:r>
              <a:rPr lang="zh-CN" altLang="en-US" sz="2400" smtClean="0"/>
              <a:t>，当归</a:t>
            </a:r>
            <a:r>
              <a:rPr lang="en-US" altLang="zh-CN" sz="2400" smtClean="0"/>
              <a:t>12g</a:t>
            </a:r>
            <a:r>
              <a:rPr lang="zh-CN" altLang="en-US" sz="2400" smtClean="0"/>
              <a:t>，川芎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，田三七</a:t>
            </a:r>
            <a:r>
              <a:rPr lang="en-US" altLang="zh-CN" sz="2400" smtClean="0"/>
              <a:t>5g</a:t>
            </a:r>
            <a:r>
              <a:rPr lang="zh-CN" altLang="en-US" sz="2400" smtClean="0"/>
              <a:t>，常青藤</a:t>
            </a:r>
            <a:r>
              <a:rPr lang="en-US" altLang="zh-CN" sz="2400" smtClean="0"/>
              <a:t>20g</a:t>
            </a:r>
            <a:r>
              <a:rPr lang="zh-CN" altLang="en-US" sz="2400" smtClean="0"/>
              <a:t>，红藤</a:t>
            </a:r>
            <a:r>
              <a:rPr lang="en-US" altLang="zh-CN" sz="2400" smtClean="0"/>
              <a:t>20g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，鸡矢藤</a:t>
            </a:r>
            <a:r>
              <a:rPr lang="en-US" altLang="zh-CN" sz="2400" smtClean="0"/>
              <a:t>20g</a:t>
            </a:r>
            <a:r>
              <a:rPr lang="zh-CN" altLang="en-US" sz="2400" smtClean="0"/>
              <a:t>。土鳖虫</a:t>
            </a:r>
            <a:r>
              <a:rPr lang="en-US" altLang="zh-CN" sz="2400" smtClean="0"/>
              <a:t>10g</a:t>
            </a:r>
            <a:r>
              <a:rPr lang="zh-CN" altLang="en-US" sz="2400" smtClean="0"/>
              <a:t>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zh-CN" altLang="en-US" sz="24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（</a:t>
            </a:r>
            <a:r>
              <a:rPr lang="en-US" altLang="zh-CN" sz="2400" smtClean="0"/>
              <a:t>2</a:t>
            </a:r>
            <a:r>
              <a:rPr lang="zh-CN" altLang="en-US" sz="2400" smtClean="0"/>
              <a:t>）</a:t>
            </a:r>
            <a:r>
              <a:rPr lang="zh-CN" altLang="en-US" sz="2400" b="1" smtClean="0"/>
              <a:t>气虚寒湿证：</a:t>
            </a:r>
            <a:r>
              <a:rPr lang="zh-CN" altLang="en-US" sz="2400" smtClean="0"/>
              <a:t>本病缠绵日久，耗伤气血，寒从中生，湿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气缠绵，治以益气温经，散寒止痛，以温经汤合参苓白术散加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减，当归</a:t>
            </a:r>
            <a:r>
              <a:rPr lang="en-US" altLang="zh-CN" sz="2400" smtClean="0"/>
              <a:t>12g</a:t>
            </a:r>
            <a:r>
              <a:rPr lang="zh-CN" altLang="en-US" sz="2400" smtClean="0"/>
              <a:t>，川芎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，吴茱萸</a:t>
            </a:r>
            <a:r>
              <a:rPr lang="en-US" altLang="zh-CN" sz="2400" smtClean="0"/>
              <a:t>5g</a:t>
            </a:r>
            <a:r>
              <a:rPr lang="zh-CN" altLang="en-US" sz="2400" smtClean="0"/>
              <a:t>，桂枝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，白芍</a:t>
            </a:r>
            <a:r>
              <a:rPr lang="en-US" altLang="zh-CN" sz="2400" smtClean="0"/>
              <a:t>15g</a:t>
            </a:r>
            <a:r>
              <a:rPr lang="zh-CN" altLang="en-US" sz="2400" smtClean="0"/>
              <a:t>，法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夏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，丹皮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，小茴香</a:t>
            </a:r>
            <a:r>
              <a:rPr lang="en-US" altLang="zh-CN" sz="2400" smtClean="0"/>
              <a:t>5g</a:t>
            </a:r>
            <a:r>
              <a:rPr lang="zh-CN" altLang="en-US" sz="2400" smtClean="0"/>
              <a:t>，延胡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，川楝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，姜黄</a:t>
            </a:r>
            <a:r>
              <a:rPr lang="en-US" altLang="zh-CN" sz="2400" smtClean="0"/>
              <a:t>15g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，黄芪</a:t>
            </a:r>
            <a:r>
              <a:rPr lang="en-US" altLang="zh-CN" sz="2400" smtClean="0"/>
              <a:t>30g</a:t>
            </a:r>
            <a:r>
              <a:rPr lang="zh-CN" altLang="en-US" sz="2400" smtClean="0"/>
              <a:t>，党参</a:t>
            </a:r>
            <a:r>
              <a:rPr lang="en-US" altLang="zh-CN" sz="2400" smtClean="0"/>
              <a:t>20g</a:t>
            </a:r>
            <a:r>
              <a:rPr lang="zh-CN" altLang="en-US" sz="2400" smtClean="0"/>
              <a:t>，白术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，茯苓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，藿香</a:t>
            </a:r>
            <a:r>
              <a:rPr lang="en-US" altLang="zh-CN" sz="2400" smtClean="0"/>
              <a:t>10g</a:t>
            </a:r>
            <a:r>
              <a:rPr lang="zh-CN" altLang="en-US" sz="2400" smtClean="0"/>
              <a:t>，苡米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400" smtClean="0"/>
              <a:t>15g</a:t>
            </a:r>
            <a:r>
              <a:rPr lang="zh-CN" altLang="en-US" sz="2400" smtClean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04800" y="487363"/>
            <a:ext cx="8534400" cy="637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(3) </a:t>
            </a:r>
            <a:r>
              <a:rPr kumimoji="0" lang="zh-CN" altLang="en-US" sz="2400" b="1" dirty="0">
                <a:latin typeface="+mn-ea"/>
                <a:ea typeface="+mn-ea"/>
                <a:cs typeface="Times New Roman" pitchFamily="18" charset="0"/>
              </a:rPr>
              <a:t>湿热瘀阻证：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治以活血化瘀，清热利湿，自拟盆炎方：丹参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赤芍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活血藤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鸡血藤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桃仁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红花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10g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延胡索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菝契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川楝子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10g 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忍冬藤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败酱草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蒲公英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鱼腥草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路路通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田三七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全虫</a:t>
            </a:r>
            <a:r>
              <a:rPr kumimoji="0" lang="en-US" altLang="zh-CN" sz="2400" dirty="0">
                <a:latin typeface="+mn-ea"/>
                <a:ea typeface="+mn-ea"/>
                <a:cs typeface="Times New Roman" pitchFamily="18" charset="0"/>
              </a:rPr>
              <a:t>5g  </a:t>
            </a:r>
            <a:r>
              <a:rPr kumimoji="0" lang="zh-CN" altLang="en-US" sz="2400" dirty="0">
                <a:latin typeface="+mn-ea"/>
                <a:ea typeface="+mn-ea"/>
                <a:cs typeface="Times New Roman" pitchFamily="18" charset="0"/>
              </a:rPr>
              <a:t>每日一付，水煎，分两次服用。</a:t>
            </a:r>
            <a:endParaRPr kumimoji="0" lang="en-US" altLang="zh-CN" sz="2400" dirty="0">
              <a:latin typeface="+mn-ea"/>
              <a:ea typeface="+mn-ea"/>
              <a:cs typeface="Times New Roman" pitchFamily="18" charset="0"/>
            </a:endParaRPr>
          </a:p>
          <a:p>
            <a:pPr>
              <a:defRPr/>
            </a:pPr>
            <a:r>
              <a:rPr lang="zh-CN" altLang="en-US" sz="2400" dirty="0">
                <a:latin typeface="+mn-ea"/>
                <a:ea typeface="+mn-ea"/>
              </a:rPr>
              <a:t>（</a:t>
            </a:r>
            <a:r>
              <a:rPr lang="en-US" sz="2400" b="1" dirty="0">
                <a:latin typeface="+mn-ea"/>
                <a:ea typeface="+mn-ea"/>
              </a:rPr>
              <a:t>4</a:t>
            </a:r>
            <a:r>
              <a:rPr lang="zh-CN" altLang="en-US" sz="2400" b="1" dirty="0">
                <a:latin typeface="+mn-ea"/>
                <a:ea typeface="+mn-ea"/>
              </a:rPr>
              <a:t>）灌肠方</a:t>
            </a:r>
            <a:r>
              <a:rPr lang="zh-CN" altLang="en-US" sz="2400" dirty="0">
                <a:latin typeface="+mn-ea"/>
                <a:ea typeface="+mn-ea"/>
              </a:rPr>
              <a:t>：红藤</a:t>
            </a:r>
            <a:r>
              <a:rPr lang="en-US" sz="2400" dirty="0">
                <a:latin typeface="+mn-ea"/>
                <a:ea typeface="+mn-ea"/>
              </a:rPr>
              <a:t>30g</a:t>
            </a:r>
            <a:r>
              <a:rPr lang="zh-CN" altLang="en-US" sz="2400" dirty="0">
                <a:latin typeface="+mn-ea"/>
                <a:ea typeface="+mn-ea"/>
              </a:rPr>
              <a:t>，鸡矢藤</a:t>
            </a:r>
            <a:r>
              <a:rPr lang="en-US" sz="2400" dirty="0">
                <a:latin typeface="+mn-ea"/>
                <a:ea typeface="+mn-ea"/>
              </a:rPr>
              <a:t>30g</a:t>
            </a:r>
            <a:r>
              <a:rPr lang="zh-CN" altLang="en-US" sz="2400" dirty="0">
                <a:latin typeface="+mn-ea"/>
                <a:ea typeface="+mn-ea"/>
              </a:rPr>
              <a:t>，常青藤</a:t>
            </a:r>
            <a:r>
              <a:rPr lang="en-US" sz="2400" dirty="0">
                <a:latin typeface="+mn-ea"/>
                <a:ea typeface="+mn-ea"/>
              </a:rPr>
              <a:t>30g</a:t>
            </a:r>
            <a:r>
              <a:rPr lang="zh-CN" altLang="en-US" sz="2400" dirty="0">
                <a:latin typeface="+mn-ea"/>
                <a:ea typeface="+mn-ea"/>
              </a:rPr>
              <a:t>，败酱草</a:t>
            </a:r>
            <a:r>
              <a:rPr lang="en-US" sz="2400" dirty="0">
                <a:latin typeface="+mn-ea"/>
                <a:ea typeface="+mn-ea"/>
              </a:rPr>
              <a:t>30g</a:t>
            </a:r>
            <a:r>
              <a:rPr lang="zh-CN" altLang="en-US" sz="2400" dirty="0">
                <a:latin typeface="+mn-ea"/>
                <a:ea typeface="+mn-ea"/>
              </a:rPr>
              <a:t>，白花蛇舌草</a:t>
            </a:r>
            <a:r>
              <a:rPr lang="en-US" sz="2400" dirty="0">
                <a:latin typeface="+mn-ea"/>
                <a:ea typeface="+mn-ea"/>
              </a:rPr>
              <a:t>30g</a:t>
            </a:r>
            <a:r>
              <a:rPr lang="zh-CN" altLang="en-US" sz="2400" dirty="0">
                <a:latin typeface="+mn-ea"/>
                <a:ea typeface="+mn-ea"/>
              </a:rPr>
              <a:t>，赤芍</a:t>
            </a:r>
            <a:r>
              <a:rPr lang="en-US" sz="2400" dirty="0">
                <a:latin typeface="+mn-ea"/>
                <a:ea typeface="+mn-ea"/>
              </a:rPr>
              <a:t>30g</a:t>
            </a:r>
            <a:r>
              <a:rPr lang="zh-CN" altLang="en-US" sz="2400" dirty="0">
                <a:latin typeface="+mn-ea"/>
                <a:ea typeface="+mn-ea"/>
              </a:rPr>
              <a:t>，香附</a:t>
            </a:r>
            <a:r>
              <a:rPr lang="en-US" sz="2400" dirty="0">
                <a:latin typeface="+mn-ea"/>
                <a:ea typeface="+mn-ea"/>
              </a:rPr>
              <a:t>10g</a:t>
            </a:r>
            <a:r>
              <a:rPr lang="zh-CN" altLang="en-US" sz="2400" dirty="0">
                <a:latin typeface="+mn-ea"/>
                <a:ea typeface="+mn-ea"/>
              </a:rPr>
              <a:t>，蒲公英</a:t>
            </a:r>
            <a:r>
              <a:rPr lang="en-US" sz="2400" dirty="0">
                <a:latin typeface="+mn-ea"/>
                <a:ea typeface="+mn-ea"/>
              </a:rPr>
              <a:t>30g</a:t>
            </a:r>
            <a:r>
              <a:rPr lang="zh-CN" altLang="en-US" sz="2400" dirty="0">
                <a:latin typeface="+mn-ea"/>
                <a:ea typeface="+mn-ea"/>
              </a:rPr>
              <a:t>，没药</a:t>
            </a:r>
            <a:r>
              <a:rPr lang="en-US" sz="2400" dirty="0">
                <a:latin typeface="+mn-ea"/>
                <a:ea typeface="+mn-ea"/>
              </a:rPr>
              <a:t>10g</a:t>
            </a:r>
            <a:r>
              <a:rPr lang="zh-CN" altLang="en-US" sz="2400" dirty="0">
                <a:latin typeface="+mn-ea"/>
                <a:ea typeface="+mn-ea"/>
              </a:rPr>
              <a:t>，丹参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，三棱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，莪术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，延胡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，水煎浓缩至</a:t>
            </a:r>
            <a:r>
              <a:rPr lang="en-US" sz="2400" dirty="0">
                <a:latin typeface="+mn-ea"/>
                <a:ea typeface="+mn-ea"/>
              </a:rPr>
              <a:t>100ml</a:t>
            </a:r>
            <a:r>
              <a:rPr lang="zh-CN" altLang="en-US" sz="2400" dirty="0">
                <a:latin typeface="+mn-ea"/>
                <a:ea typeface="+mn-ea"/>
              </a:rPr>
              <a:t>，药温降至</a:t>
            </a:r>
            <a:r>
              <a:rPr lang="en-US" sz="2400" dirty="0">
                <a:latin typeface="+mn-ea"/>
                <a:ea typeface="+mn-ea"/>
              </a:rPr>
              <a:t>37</a:t>
            </a:r>
            <a:r>
              <a:rPr lang="en-US" altLang="zh-CN" sz="2400" dirty="0">
                <a:latin typeface="+mn-ea"/>
                <a:ea typeface="+mn-ea"/>
              </a:rPr>
              <a:t>°</a:t>
            </a:r>
            <a:r>
              <a:rPr lang="zh-CN" altLang="en-US" sz="2400" dirty="0">
                <a:latin typeface="+mn-ea"/>
                <a:ea typeface="+mn-ea"/>
              </a:rPr>
              <a:t>左右，保留灌肠</a:t>
            </a:r>
            <a:r>
              <a:rPr lang="en-US" sz="2400" dirty="0">
                <a:latin typeface="+mn-ea"/>
                <a:ea typeface="+mn-ea"/>
              </a:rPr>
              <a:t>20</a:t>
            </a:r>
            <a:r>
              <a:rPr lang="zh-CN" altLang="en-US" sz="2400" dirty="0">
                <a:latin typeface="+mn-ea"/>
                <a:ea typeface="+mn-ea"/>
              </a:rPr>
              <a:t>分钟，每日一次，</a:t>
            </a:r>
            <a:r>
              <a:rPr lang="en-US" sz="2400" dirty="0">
                <a:latin typeface="+mn-ea"/>
                <a:ea typeface="+mn-ea"/>
              </a:rPr>
              <a:t>10</a:t>
            </a:r>
            <a:r>
              <a:rPr lang="zh-CN" altLang="en-US" sz="2400" dirty="0">
                <a:latin typeface="+mn-ea"/>
                <a:ea typeface="+mn-ea"/>
              </a:rPr>
              <a:t>次为</a:t>
            </a:r>
            <a:r>
              <a:rPr lang="en-US" sz="2400" dirty="0">
                <a:latin typeface="+mn-ea"/>
                <a:ea typeface="+mn-ea"/>
              </a:rPr>
              <a:t>1</a:t>
            </a:r>
            <a:r>
              <a:rPr lang="zh-CN" altLang="en-US" sz="2400" dirty="0">
                <a:latin typeface="+mn-ea"/>
                <a:ea typeface="+mn-ea"/>
              </a:rPr>
              <a:t>疗程。</a:t>
            </a:r>
          </a:p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（</a:t>
            </a:r>
            <a:r>
              <a:rPr lang="en-US" sz="2400" b="1" dirty="0">
                <a:latin typeface="+mn-ea"/>
                <a:ea typeface="+mn-ea"/>
              </a:rPr>
              <a:t>5</a:t>
            </a:r>
            <a:r>
              <a:rPr lang="zh-CN" altLang="en-US" sz="2400" b="1" dirty="0">
                <a:latin typeface="+mn-ea"/>
                <a:ea typeface="+mn-ea"/>
              </a:rPr>
              <a:t>）外敷方：</a:t>
            </a:r>
            <a:r>
              <a:rPr lang="zh-CN" altLang="en-US" sz="2400" dirty="0">
                <a:latin typeface="+mn-ea"/>
                <a:ea typeface="+mn-ea"/>
              </a:rPr>
              <a:t>千年健</a:t>
            </a:r>
            <a:r>
              <a:rPr lang="en-US" sz="2400" dirty="0">
                <a:latin typeface="+mn-ea"/>
                <a:ea typeface="+mn-ea"/>
              </a:rPr>
              <a:t>50g</a:t>
            </a:r>
            <a:r>
              <a:rPr lang="zh-CN" altLang="en-US" sz="2400" dirty="0">
                <a:latin typeface="+mn-ea"/>
                <a:ea typeface="+mn-ea"/>
              </a:rPr>
              <a:t>，艾叶</a:t>
            </a:r>
            <a:r>
              <a:rPr lang="en-US" sz="2400" dirty="0">
                <a:latin typeface="+mn-ea"/>
                <a:ea typeface="+mn-ea"/>
              </a:rPr>
              <a:t>50g</a:t>
            </a:r>
            <a:r>
              <a:rPr lang="zh-CN" altLang="en-US" sz="2400" dirty="0">
                <a:latin typeface="+mn-ea"/>
                <a:ea typeface="+mn-ea"/>
              </a:rPr>
              <a:t>，透骨草</a:t>
            </a:r>
            <a:r>
              <a:rPr lang="en-US" sz="2400" dirty="0">
                <a:latin typeface="+mn-ea"/>
                <a:ea typeface="+mn-ea"/>
              </a:rPr>
              <a:t>50g</a:t>
            </a:r>
            <a:r>
              <a:rPr lang="zh-CN" altLang="en-US" sz="2400" dirty="0">
                <a:latin typeface="+mn-ea"/>
                <a:ea typeface="+mn-ea"/>
              </a:rPr>
              <a:t>，续断</a:t>
            </a:r>
            <a:r>
              <a:rPr lang="en-US" sz="2400" dirty="0">
                <a:latin typeface="+mn-ea"/>
                <a:ea typeface="+mn-ea"/>
              </a:rPr>
              <a:t>20g</a:t>
            </a:r>
            <a:r>
              <a:rPr lang="zh-CN" altLang="en-US" sz="2400" dirty="0">
                <a:latin typeface="+mn-ea"/>
                <a:ea typeface="+mn-ea"/>
              </a:rPr>
              <a:t>，桂枝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，乳香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，没药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，血竭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，红藤</a:t>
            </a:r>
            <a:r>
              <a:rPr lang="en-US" sz="2400" dirty="0">
                <a:latin typeface="+mn-ea"/>
                <a:ea typeface="+mn-ea"/>
              </a:rPr>
              <a:t>50g</a:t>
            </a:r>
            <a:r>
              <a:rPr lang="zh-CN" altLang="en-US" sz="2400" dirty="0">
                <a:latin typeface="+mn-ea"/>
                <a:ea typeface="+mn-ea"/>
              </a:rPr>
              <a:t>，鸡矢藤</a:t>
            </a:r>
            <a:r>
              <a:rPr lang="en-US" sz="2400" dirty="0">
                <a:latin typeface="+mn-ea"/>
                <a:ea typeface="+mn-ea"/>
              </a:rPr>
              <a:t>50g</a:t>
            </a:r>
            <a:r>
              <a:rPr lang="zh-CN" altLang="en-US" sz="2400" dirty="0">
                <a:latin typeface="+mn-ea"/>
                <a:ea typeface="+mn-ea"/>
              </a:rPr>
              <a:t>，常青藤</a:t>
            </a:r>
            <a:r>
              <a:rPr lang="en-US" sz="2400" dirty="0">
                <a:latin typeface="+mn-ea"/>
                <a:ea typeface="+mn-ea"/>
              </a:rPr>
              <a:t>50g</a:t>
            </a:r>
            <a:r>
              <a:rPr lang="zh-CN" altLang="en-US" sz="2400" dirty="0">
                <a:latin typeface="+mn-ea"/>
                <a:ea typeface="+mn-ea"/>
              </a:rPr>
              <a:t>，地龙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独活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羌活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花椒</a:t>
            </a:r>
            <a:r>
              <a:rPr lang="en-US" sz="2400" dirty="0">
                <a:latin typeface="+mn-ea"/>
                <a:ea typeface="+mn-ea"/>
              </a:rPr>
              <a:t>10g</a:t>
            </a:r>
            <a:r>
              <a:rPr lang="zh-CN" altLang="en-US" sz="2400" dirty="0">
                <a:latin typeface="+mn-ea"/>
                <a:ea typeface="+mn-ea"/>
              </a:rPr>
              <a:t>白芷</a:t>
            </a:r>
            <a:r>
              <a:rPr lang="en-US" sz="2400" dirty="0">
                <a:latin typeface="+mn-ea"/>
                <a:ea typeface="+mn-ea"/>
              </a:rPr>
              <a:t>15g</a:t>
            </a:r>
            <a:r>
              <a:rPr lang="zh-CN" altLang="en-US" sz="2400" dirty="0">
                <a:latin typeface="+mn-ea"/>
                <a:ea typeface="+mn-ea"/>
              </a:rPr>
              <a:t>。将上述药物装入布袋，放入自来水中浸湿半小时，稍沥干，放入蒸锅，加入食用陈醋或白醋，隔水蒸</a:t>
            </a:r>
            <a:r>
              <a:rPr lang="en-US" sz="2400" dirty="0">
                <a:latin typeface="+mn-ea"/>
                <a:ea typeface="+mn-ea"/>
              </a:rPr>
              <a:t>40</a:t>
            </a:r>
            <a:r>
              <a:rPr lang="zh-CN" altLang="en-US" sz="2400" dirty="0">
                <a:latin typeface="+mn-ea"/>
                <a:ea typeface="+mn-ea"/>
              </a:rPr>
              <a:t>分钟，取出，稍凉后敷患处，每日</a:t>
            </a:r>
            <a:r>
              <a:rPr lang="en-US" sz="2400" dirty="0">
                <a:latin typeface="+mn-ea"/>
                <a:ea typeface="+mn-ea"/>
              </a:rPr>
              <a:t>1-2</a:t>
            </a:r>
            <a:r>
              <a:rPr lang="zh-CN" altLang="en-US" sz="2400" dirty="0">
                <a:latin typeface="+mn-ea"/>
                <a:ea typeface="+mn-ea"/>
              </a:rPr>
              <a:t>次，每次</a:t>
            </a:r>
            <a:r>
              <a:rPr lang="en-US" sz="2400" dirty="0">
                <a:latin typeface="+mn-ea"/>
                <a:ea typeface="+mn-ea"/>
              </a:rPr>
              <a:t>30</a:t>
            </a:r>
            <a:r>
              <a:rPr lang="zh-CN" altLang="en-US" sz="2400" dirty="0">
                <a:latin typeface="+mn-ea"/>
                <a:ea typeface="+mn-ea"/>
              </a:rPr>
              <a:t>分钟，</a:t>
            </a:r>
            <a:r>
              <a:rPr lang="en-US" sz="2400" dirty="0">
                <a:latin typeface="+mn-ea"/>
                <a:ea typeface="+mn-ea"/>
              </a:rPr>
              <a:t>4</a:t>
            </a:r>
            <a:r>
              <a:rPr lang="zh-CN" altLang="en-US" sz="2400" dirty="0">
                <a:latin typeface="+mn-ea"/>
                <a:ea typeface="+mn-ea"/>
              </a:rPr>
              <a:t>天后换药</a:t>
            </a:r>
            <a:r>
              <a:rPr lang="en-US" sz="2400" dirty="0">
                <a:latin typeface="+mn-ea"/>
                <a:ea typeface="+mn-ea"/>
              </a:rPr>
              <a:t>1</a:t>
            </a:r>
            <a:r>
              <a:rPr lang="zh-CN" altLang="en-US" sz="2400" dirty="0">
                <a:latin typeface="+mn-ea"/>
                <a:ea typeface="+mn-ea"/>
              </a:rPr>
              <a:t>包，连用</a:t>
            </a:r>
            <a:r>
              <a:rPr lang="en-US" sz="2400" dirty="0">
                <a:latin typeface="+mn-ea"/>
                <a:ea typeface="+mn-ea"/>
              </a:rPr>
              <a:t>1</a:t>
            </a:r>
            <a:r>
              <a:rPr lang="zh-CN" altLang="en-US" sz="2400" dirty="0">
                <a:latin typeface="+mn-ea"/>
                <a:ea typeface="+mn-ea"/>
              </a:rPr>
              <a:t>月。</a:t>
            </a:r>
          </a:p>
          <a:p>
            <a:pPr indent="381000">
              <a:defRPr/>
            </a:pPr>
            <a:endParaRPr kumimoji="0" lang="zh-CN" altLang="en-US" sz="2400" dirty="0">
              <a:latin typeface="+mn-ea"/>
              <a:ea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59394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400" b="1" smtClean="0"/>
              <a:t>5.</a:t>
            </a:r>
            <a:r>
              <a:rPr lang="zh-CN" altLang="en-US" sz="2400" b="1" smtClean="0"/>
              <a:t>用药特色：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        慢性盆腔炎治疗上应以中药治疗为主，且考虑整体与内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外的并治，多途径给药。此外还要针对患者存在不同程度细胞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免疫功能低下，给予益气补肾扶正中药，以提高患者的免疫功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能。在治疗慢性盆腔炎较严重者，重用清热利湿化瘀方药，有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粘连者，选用地龙，全虫，九香虫，水蛭，鸡血藤等溶解分离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之；积水积液可加入桂枝，茯苓，车前子，赤小豆，冬瓜皮，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苡米等清利之；双侧输卵管，附件僵硬强直者，可加入鳖甲，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牡蛎，穿山甲，地鳖虫，软坚散结，化瘀通络治之。若炎症与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支原体，衣原体感染者，可加入蛇舌草，半枝莲，白英，蒲公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英，菝葜，土茯苓等，此病治疗中还要注重调理脾胃，脾胃健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400" smtClean="0"/>
              <a:t>运则正气盛，湿浊除。</a:t>
            </a:r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4352925" y="323056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CN" altLang="en-US"/>
              <a:t>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二、慢性盆腔炎</a:t>
            </a:r>
          </a:p>
        </p:txBody>
      </p:sp>
      <p:sp>
        <p:nvSpPr>
          <p:cNvPr id="60418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28600" y="1219200"/>
            <a:ext cx="8458200" cy="495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800" smtClean="0"/>
              <a:t>6.</a:t>
            </a:r>
            <a:r>
              <a:rPr lang="zh-CN" altLang="en-US" sz="2800" smtClean="0"/>
              <a:t>慢性盆腔炎患者注意事项：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zh-CN" altLang="en-US" sz="280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（</a:t>
            </a:r>
            <a:r>
              <a:rPr lang="en-US" altLang="zh-CN" sz="2800" smtClean="0"/>
              <a:t>1</a:t>
            </a:r>
            <a:r>
              <a:rPr lang="zh-CN" altLang="en-US" sz="2800" smtClean="0"/>
              <a:t>）注意休息，发作时，避免性生活，安排作息时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间，不要熬夜；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（</a:t>
            </a:r>
            <a:r>
              <a:rPr lang="en-US" altLang="zh-CN" sz="2800" smtClean="0"/>
              <a:t>2</a:t>
            </a:r>
            <a:r>
              <a:rPr lang="zh-CN" altLang="en-US" sz="2800" smtClean="0"/>
              <a:t>）调节心理，避免忧郁，烦恼等因素，乐观向上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。自我调节，唤起免疫功能，缓解病情；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（</a:t>
            </a:r>
            <a:r>
              <a:rPr lang="en-US" altLang="zh-CN" sz="2800" smtClean="0"/>
              <a:t>3</a:t>
            </a:r>
            <a:r>
              <a:rPr lang="zh-CN" altLang="en-US" sz="2800" smtClean="0"/>
              <a:t>）保护脾胃，注意改善营养，选择易消化食物，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脾气健运则正气盛，湿浊消；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  （</a:t>
            </a:r>
            <a:r>
              <a:rPr lang="en-US" altLang="zh-CN" sz="2800" smtClean="0"/>
              <a:t>4</a:t>
            </a:r>
            <a:r>
              <a:rPr lang="zh-CN" altLang="en-US" sz="2800" smtClean="0"/>
              <a:t>）本病虚实夹杂，虚多实少，谨防风寒湿邪入侵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800" smtClean="0"/>
              <a:t>，注意下腹，腰部保暖，预防复发。</a:t>
            </a:r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4352925" y="323056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CN" altLang="en-US"/>
              <a:t>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矩形 1"/>
          <p:cNvSpPr>
            <a:spLocks noChangeArrowheads="1"/>
          </p:cNvSpPr>
          <p:nvPr/>
        </p:nvSpPr>
        <p:spPr bwMode="auto">
          <a:xfrm>
            <a:off x="533400" y="304800"/>
            <a:ext cx="350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chemeClr val="tx2"/>
                </a:solidFill>
              </a:rPr>
              <a:t>（九）病案举例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762000"/>
            <a:ext cx="91440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76225">
              <a:defRPr/>
            </a:pPr>
            <a:r>
              <a:rPr kumimoji="0" lang="zh-CN" dirty="0">
                <a:latin typeface="+mn-ea"/>
                <a:ea typeface="+mn-ea"/>
                <a:cs typeface="Times New Roman" pitchFamily="18" charset="0"/>
              </a:rPr>
              <a:t>病案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endParaRPr kumimoji="0" lang="en-US" altLang="zh-CN" dirty="0">
              <a:latin typeface="+mn-ea"/>
              <a:ea typeface="+mn-ea"/>
              <a:cs typeface="宋体" pitchFamily="2" charset="-122"/>
            </a:endParaRPr>
          </a:p>
          <a:p>
            <a:pPr indent="276225" eaLnBrk="0" hangingPunct="0">
              <a:defRPr/>
            </a:pP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    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刘某，女，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岁，已婚，观山岭社区 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2012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日初诊。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7622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      患者于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2011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8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，在社区动员下行输卵管结扎术，术中发现盆腔粘连，但仍进行了结扎，术后患者常感小腹痛，经期前后尤为明显，情绪易波动，有时呈阵发性疼痛，有牵拉感，放射至盆腔两侧，痛时尿频，腰酸腰痛，小腹冷感，白带多，色黄，疲乏无力。妇科检查：外阴正常，阴道通畅光滑，子宫后位活动受限，双侧附件增厚压痛，曾在当地社区医院抗炎治疗，服用过活血化瘀中药，效果不佳，患者诉昨晚腹痛剧烈，继而月经来潮，经量少，色黑，欲下不下，伴腰痛如折，小腹坠痛，下肢冰冷，脉沉细，舌苔紫暗，有瘀点，舌苔灰白，根据舌脉症状属寒凝经脉，淤血疼痛，治以温经散寒祛瘀镇痛，以温经汤合当归四逆汤加减，以  当归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12g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川芎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桃仁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红花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肉桂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姜黄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12g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细辛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白芍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五灵脂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蒲黄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炙甘草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川牛膝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9g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丹皮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剂，每日一付，分两次服。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7622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二诊（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2012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日）患者服上方后下腹痛明显减轻，腰酸，腰坠减轻，月经色量质正常，但仍有小腹冷，偶有腰痛，舌质暗，苔薄白，脉弦细。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7622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继以原方加减  红藤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丹参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续断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，以助其养血活血之功。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付，每日一付，分两次服。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609600"/>
            <a:ext cx="9144000" cy="53244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6225" eaLnBrk="0" hangingPunct="0">
              <a:defRPr/>
            </a:pPr>
            <a:r>
              <a:rPr kumimoji="0" lang="zh-CN" altLang="en-US" dirty="0">
                <a:latin typeface="+mn-ea"/>
                <a:cs typeface="Times New Roman" pitchFamily="18" charset="0"/>
              </a:rPr>
              <a:t>三诊：（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2012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3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20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日）患者月经干净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周，白带多，有黄绿色液体流出，小腹隐隐作痛，舌苔暗红，苔灰白，此乃寒凝血瘀，日久化热，寒热错杂，治以温经祛瘀止痛，佐以清热，仍以温经汤合当归四逆汤加减  当归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川芎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肉桂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5g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白芍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细辛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3g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炙甘草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5g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吴茱萸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5g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黄柏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败酱草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鱼腥草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全虫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5g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服上方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7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剂。</a:t>
            </a:r>
            <a:endParaRPr kumimoji="0" lang="zh-CN" altLang="en-US" dirty="0">
              <a:latin typeface="+mn-ea"/>
              <a:cs typeface="宋体" pitchFamily="2" charset="-122"/>
            </a:endParaRPr>
          </a:p>
          <a:p>
            <a:pPr indent="276225" eaLnBrk="0" hangingPunct="0">
              <a:defRPr/>
            </a:pPr>
            <a:r>
              <a:rPr kumimoji="0" lang="zh-CN" altLang="en-US" dirty="0">
                <a:latin typeface="+mn-ea"/>
                <a:cs typeface="Times New Roman" pitchFamily="18" charset="0"/>
              </a:rPr>
              <a:t>另红藤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30g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败酱草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金银花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30g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丹参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地丁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延胡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三棱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莪术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蒲公英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15g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乳香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10g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没药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10g ,10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剂，每日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剂浓煎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100mL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，保留灌肠，配合中药外敷。</a:t>
            </a:r>
            <a:endParaRPr kumimoji="0" lang="zh-CN" altLang="en-US" dirty="0">
              <a:latin typeface="+mn-ea"/>
              <a:cs typeface="宋体" pitchFamily="2" charset="-122"/>
            </a:endParaRPr>
          </a:p>
          <a:p>
            <a:pPr indent="27622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四诊：（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2012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8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号）月经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日来潮，经量色质正常，腹痛腰痛减轻，舌淡红，苔薄白，脉细，继续按上述内服，灌肠外敷药，反复两月，患者上述症状消失，经来顺畅，精神状态良好，病已治愈。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76225" eaLnBrk="0" hangingPunct="0">
              <a:defRPr/>
            </a:pPr>
            <a:r>
              <a:rPr kumimoji="0" lang="zh-CN" altLang="en-US" b="1" dirty="0">
                <a:solidFill>
                  <a:schemeClr val="tx2"/>
                </a:solidFill>
                <a:latin typeface="+mn-ea"/>
                <a:ea typeface="+mn-ea"/>
                <a:cs typeface="Times New Roman" pitchFamily="18" charset="0"/>
              </a:rPr>
              <a:t>按语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：此病案患者因盆腔组织有部分粘连情况下行结扎术，术后感寒，经常小腹疼痛，腰坠，小腹冷凉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,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加之情志激动，属寒凝血瘀，日久化热寒热错杂，以温经汤合当归四逆汤加减，配合中药灌肠、中药外敷；方中当归、川芎、肉桂、白芍、细辛、吴茱萸温通经脉，三棱、莪术，活血化瘀，方中银花、败酱草、鱼腥草、蒲公英清热解毒，方中全虫一味，对于久痛入络治疗效果更捷，配合中药灌肠外敷，使得胞中经脉舒通，寒气自散，淤血自化，疼痛自止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381000" y="609600"/>
            <a:ext cx="84582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76225">
              <a:defRPr/>
            </a:pPr>
            <a:r>
              <a:rPr kumimoji="0" lang="zh-CN" dirty="0">
                <a:latin typeface="+mn-ea"/>
                <a:ea typeface="+mn-ea"/>
                <a:cs typeface="Times New Roman" pitchFamily="18" charset="0"/>
              </a:rPr>
              <a:t>病案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endParaRPr kumimoji="0" lang="en-US" altLang="zh-CN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张某某，女，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26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岁，职员，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2014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日初诊。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患者右下腹疼痛伴腰骶坠胀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年余。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一年前患者曾人流不全行清宫术，其后发现盆腔炎，经常下腹痛，腰痛，肛门坠胀，时轻时重，经期下腹疼痛尤甚，曾用抗菌素治疗，疗效不佳。末次月经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日，量中等，色黑暗，质稠，有血块，平时口干，睡眠不宁，带下色黄稠，尿短赤，涩痛，大便干结，舌暗红，苔薄白，脉弦细。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妇科检查：外阴正常，阴道内有中等黄色分泌物，宫颈轻糜，子宫后倾，大小正常，质中，有压痛，双附件增厚，压痛。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 诊断：慢性盆腔炎，辩证属气滞血凝，湿浊蕴结，治以行气活血，化湿为主，方拟盆炎方加减：丹参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桃仁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红花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乌药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郁金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川楝子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延胡索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三棱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莪术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藿香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12g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苡米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鸡血藤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车前红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苍术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7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剂，每日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剂，分两次服。配合外敷方：艾叶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鸡血藤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五加皮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红花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白芷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川椒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羌活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独活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皂角刺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透骨草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30g 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千年健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30g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，装入布袋，凉水浸湿，沥干，滴入家用醋，装入盘内，隔水蒸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分钟，取出稍凉，热敷下腹部，每日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1-2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次，连用半月，月经来潮停用。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295400"/>
            <a:ext cx="9144000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04800" eaLnBrk="0" hangingPunct="0">
              <a:defRPr/>
            </a:pPr>
            <a:r>
              <a:rPr kumimoji="0" lang="zh-CN" altLang="en-US" dirty="0">
                <a:latin typeface="+mn-ea"/>
                <a:cs typeface="Times New Roman" pitchFamily="18" charset="0"/>
              </a:rPr>
              <a:t>二诊：（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2015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日）：用药后腹痛明显减轻，仍有腰痛，带下减少，二便调，舌黑暗红，苔白，脉细弦，诸证明显减轻，时近经前，乃按上方加 益母草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30g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郁金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10g 7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付，每日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付，水煎分两次服。</a:t>
            </a:r>
            <a:endParaRPr kumimoji="0" lang="zh-CN" altLang="en-US" dirty="0">
              <a:latin typeface="+mn-ea"/>
              <a:cs typeface="宋体" pitchFamily="2" charset="-122"/>
            </a:endParaRPr>
          </a:p>
          <a:p>
            <a:pPr indent="304800" eaLnBrk="0" hangingPunct="0">
              <a:defRPr/>
            </a:pPr>
            <a:r>
              <a:rPr kumimoji="0" lang="zh-CN" altLang="en-US" dirty="0">
                <a:latin typeface="+mn-ea"/>
                <a:cs typeface="Times New Roman" pitchFamily="18" charset="0"/>
              </a:rPr>
              <a:t>三诊：（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2015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20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日），服上方后，末次月经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20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日，痛经明显减轻，但仍有便秘，舌淡红，苔淡黄，脉弦细，湿热未除，加 薏仁  冬瓜皮各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30g  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桑寄生  麦芽 ，以利湿通便。</a:t>
            </a:r>
            <a:endParaRPr kumimoji="0" lang="zh-CN" altLang="en-US" dirty="0">
              <a:latin typeface="+mn-ea"/>
              <a:cs typeface="宋体" pitchFamily="2" charset="-122"/>
            </a:endParaRPr>
          </a:p>
          <a:p>
            <a:pPr indent="304800" eaLnBrk="0" hangingPunct="0">
              <a:defRPr/>
            </a:pPr>
            <a:r>
              <a:rPr kumimoji="0" lang="zh-CN" altLang="en-US" dirty="0">
                <a:latin typeface="+mn-ea"/>
                <a:cs typeface="Times New Roman" pitchFamily="18" charset="0"/>
              </a:rPr>
              <a:t>经几个月期治疗后症状及体征改善，半年后自然受孕。</a:t>
            </a:r>
            <a:endParaRPr kumimoji="0" lang="zh-CN" altLang="en-US" dirty="0">
              <a:latin typeface="+mn-ea"/>
              <a:cs typeface="宋体" pitchFamily="2" charset="-122"/>
            </a:endParaRPr>
          </a:p>
          <a:p>
            <a:pPr indent="304800" eaLnBrk="0" hangingPunct="0">
              <a:defRPr/>
            </a:pPr>
            <a:endParaRPr kumimoji="0" lang="en-US" altLang="zh-CN" dirty="0">
              <a:solidFill>
                <a:schemeClr val="tx2"/>
              </a:solidFill>
              <a:latin typeface="+mn-ea"/>
              <a:cs typeface="Times New Roman" pitchFamily="18" charset="0"/>
            </a:endParaRPr>
          </a:p>
          <a:p>
            <a:pPr indent="304800" eaLnBrk="0" hangingPunct="0">
              <a:defRPr/>
            </a:pPr>
            <a:r>
              <a:rPr kumimoji="0" lang="zh-CN" altLang="en-US" dirty="0">
                <a:solidFill>
                  <a:schemeClr val="tx2"/>
                </a:solidFill>
                <a:latin typeface="+mn-ea"/>
                <a:cs typeface="Times New Roman" pitchFamily="18" charset="0"/>
              </a:rPr>
              <a:t>按语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：慢性盆腔炎为妇科临床常见多发之病，有因湿热阻滞，湿瘀互结，气滞血瘀，寒湿凝滞之证型，本病案患者病程日久，反复</a:t>
            </a:r>
            <a:r>
              <a:rPr kumimoji="0" lang="en-US" altLang="zh-CN" dirty="0">
                <a:latin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cs typeface="Times New Roman" pitchFamily="18" charset="0"/>
              </a:rPr>
              <a:t>年有余，屡用抗炎西药，无效。考虑患者有气滞血瘀，湿浊蕴结之征，治以行气活血化湿为主，方中 丹参、桃仁、三棱、莪术、红花活血化瘀，乌药、延胡索、川楝子行气止痛。重用苡米、冬瓜皮健脾祛湿，全方共奏活血化瘀，健脾祛湿之功效，用药得当，治疗及时，故自然受孕。</a:t>
            </a:r>
            <a:endParaRPr kumimoji="0" lang="zh-CN" altLang="en-US" dirty="0">
              <a:latin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57175">
              <a:defRPr/>
            </a:pPr>
            <a:r>
              <a:rPr kumimoji="0" lang="zh-CN" dirty="0">
                <a:latin typeface="+mn-ea"/>
                <a:ea typeface="+mn-ea"/>
                <a:cs typeface="Times New Roman" pitchFamily="18" charset="0"/>
              </a:rPr>
              <a:t>医案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                                                               </a:t>
            </a:r>
            <a:endParaRPr kumimoji="0" lang="en-US" altLang="zh-CN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患者刘某，女，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岁， 职员。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2013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18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日初诊。就诊卡号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258646</a:t>
            </a:r>
            <a:endParaRPr kumimoji="0" lang="en-US" altLang="zh-CN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主诉：小腹隐痛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现病史：诉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年前无明显诱因开始出现小腹隐痛不适，劳累后加重，查盆腔积液较多，平时月经周期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5-6/30-40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天，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lmp3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6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日，量一般，色暗红，无血块，无明显腹痛，平时白带多，无外阴瘙痒。现在小腹隐痛，白带量较多，夹血丝，手足欠温，舌质暗红，苔薄白，脉弦。盆腔积液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31*38mm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中医诊断：盆腔炎。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西医诊断：盆腔炎。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一诊：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lmp3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6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日，色暗红，无明显腹痛，小腹隐痛，白带量较多，夹血丝，手足欠温，舌质暗红，苔薄白，脉弦。查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B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超：盆腔积液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31*38mm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。证型：湿热瘀阻。治法：活血化瘀、清热利湿。方药：自拟盆炎方：丹参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克、赤芍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克、活血藤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、鸡血藤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克、桃仁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克、红花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克、川楝子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克、忍冬藤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克、败酱草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克、蒲公英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克、三七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克、鱼腥草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克、路路通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克、薏米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30g.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车前子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30g.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全蝎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剂，水煎服，日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剂，分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次服。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二诊：（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日）服上药后白带不夹血丝，无阴道流血，小腹隐痛减轻，纳一般，大便稀，日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次，小便调，舌质暗红，苔薄白，脉弦。今日复查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B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超，盆腔积液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25*15mm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。继续上方加减：丹参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克、赤芍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克、活血藤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、鸡血藤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克、桃仁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克、红花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克、川楝子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克、延胡索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克、忍冬藤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克、败酱草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克、蒲公英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克、三七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克、鱼腥草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克、路路通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克、全蝎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克、茯苓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克、党参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克、藿香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,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薏米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30g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剂，水煎服，日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剂，分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次服。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 noRot="1" noChangeArrowheads="1"/>
          </p:cNvSpPr>
          <p:nvPr>
            <p:ph type="ctrTitle"/>
          </p:nvPr>
        </p:nvSpPr>
        <p:spPr>
          <a:xfrm>
            <a:off x="609600" y="6858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一、急性盆腔炎</a:t>
            </a:r>
          </a:p>
        </p:txBody>
      </p:sp>
      <p:sp>
        <p:nvSpPr>
          <p:cNvPr id="19458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457200" y="1600200"/>
            <a:ext cx="8458200" cy="4953000"/>
          </a:xfrm>
        </p:spPr>
        <p:txBody>
          <a:bodyPr/>
          <a:lstStyle/>
          <a:p>
            <a:pPr algn="l"/>
            <a:r>
              <a:rPr lang="zh-CN" altLang="en-US" sz="2800" b="1" smtClean="0">
                <a:solidFill>
                  <a:srgbClr val="0000FF"/>
                </a:solidFill>
              </a:rPr>
              <a:t>（一）中医病因病机</a:t>
            </a:r>
          </a:p>
          <a:p>
            <a:pPr algn="l"/>
            <a:r>
              <a:rPr lang="zh-CN" altLang="en-US" sz="2800" smtClean="0"/>
              <a:t>        经期产后、流产后，宫腔或手术损伤，体质虚弱，血室正开，余血未净，摄生不慎，感染邪毒；宫腔内手术消毒不严，或术后不注意卫生致邪毒入侵，湿浊热毒邪蕴结于冲任、胞宫、胞脉，与气血相搏，正邪交争，则发热、高热寒战、下腹疼痛，邪热壅盛，化腐为脓，形成脓肿，少数患者热毒内陷，阴竭阳脱，发生感染性休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0"/>
            <a:ext cx="89916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57175"/>
            <a:r>
              <a:rPr kumimoji="0" lang="zh-CN" altLang="en-US">
                <a:latin typeface="宋体" charset="-122"/>
                <a:cs typeface="Times New Roman" pitchFamily="18" charset="0"/>
              </a:rPr>
              <a:t>三诊：（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18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日）服上药后白带减少，偶有小腹隐痛，纳一般，夜寐可，大小便调。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Lmp4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日，量一般，色暗红，无明显血块，轻微经行腹痛，舌质暗红，苔薄白，脉弦。继续上方加减：丹参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克、赤芍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克、活血藤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、鸡血藤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克、桃仁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克、红花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克、川楝子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克、延胡索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克、忍冬藤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克、败酱草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克、蒲公英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克、赤小豆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克、薏苡仁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克、路路通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克、茯苓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克、党参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克、黄芪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剂，水煎服，日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剂，分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次服。</a:t>
            </a:r>
            <a:endParaRPr kumimoji="0" lang="zh-CN" altLang="en-US">
              <a:latin typeface="Arial" charset="0"/>
            </a:endParaRPr>
          </a:p>
          <a:p>
            <a:pPr indent="257175" eaLnBrk="0" hangingPunct="0"/>
            <a:r>
              <a:rPr kumimoji="0" lang="zh-CN" altLang="en-US">
                <a:latin typeface="宋体" charset="-122"/>
                <a:cs typeface="Times New Roman" pitchFamily="18" charset="0"/>
              </a:rPr>
              <a:t>四诊：（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2013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年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日）服上药后白带明显减少，无异味，无明显小腹痛，纳一般，夜寐尚可，大小便调。舌质暗红，苔薄白，脉弦。查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B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超：未见明显盆腔积液。继续上方加减：丹参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克、赤芍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克、活血藤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、鸡血藤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克、桃仁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克、红花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克、川楝子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克、延胡索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克、忍冬藤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克、败酱草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克、蒲公英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克、三七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克、鱼腥草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克、路路通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克、茯苓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克、党参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克、黄芪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剂，水煎服，日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剂，分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次服。</a:t>
            </a:r>
            <a:endParaRPr kumimoji="0" lang="zh-CN" altLang="en-US">
              <a:latin typeface="Arial" charset="0"/>
            </a:endParaRPr>
          </a:p>
          <a:p>
            <a:pPr indent="257175" eaLnBrk="0" hangingPunct="0"/>
            <a:r>
              <a:rPr kumimoji="0" lang="zh-CN" altLang="en-US">
                <a:solidFill>
                  <a:schemeClr val="tx2"/>
                </a:solidFill>
                <a:latin typeface="宋体" charset="-122"/>
                <a:cs typeface="Times New Roman" pitchFamily="18" charset="0"/>
              </a:rPr>
              <a:t>按语：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慢性盆腔炎病情比较顽固，影响妇女的身心健康，降低其生活质量，治疗颇为棘手，采用中医药防治本病，已成为医学界关注的热点。在本病的治疗上，一定要注重以下几点：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、因本病多以湿邪为主，湿性粘滞，久滞成瘀。故而临床用药当以活血化瘀为主，佐以清热利湿之品。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、慎用苦寒之品，以免阳气受损，阴寒内盛，病情缠绵难愈。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3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、对于兼有脾虚、肾虚者，宜于化瘀除湿中加健脾补肾之品，以达攻补兼施，使其邪祛不伤正，扶正而不助邪。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、注重养生调解，强调患者应养成良好的卫生习惯，同时注意保暖，饮食宜清淡，忌食辛辣等物，以免助湿生热，调畅情志，适当锻炼，提高机体免疫力，防止疾病侵袭。</a:t>
            </a:r>
            <a:endParaRPr kumimoji="0" lang="zh-CN" altLang="en-US">
              <a:latin typeface="Arial" charset="0"/>
            </a:endParaRPr>
          </a:p>
          <a:p>
            <a:pPr indent="257175" eaLnBrk="0" hangingPunct="0"/>
            <a:endParaRPr kumimoji="0" lang="zh-CN" alt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57175">
              <a:defRPr/>
            </a:pPr>
            <a:r>
              <a:rPr kumimoji="0" lang="zh-CN" dirty="0">
                <a:latin typeface="+mn-ea"/>
                <a:ea typeface="+mn-ea"/>
                <a:cs typeface="Times New Roman" pitchFamily="18" charset="0"/>
              </a:rPr>
              <a:t>医案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4                                                            </a:t>
            </a:r>
            <a:endParaRPr kumimoji="0" lang="en-US" altLang="zh-CN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患者刘某某，女，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40 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岁，农民。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2009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日初诊。就诊卡号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070277</a:t>
            </a:r>
            <a:endParaRPr kumimoji="0" lang="en-US" altLang="zh-CN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主诉：取环术后未避孕未孕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现病史：患者自诉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年前因儿子溺水身亡有生育要求取环，取环后未采取避孕措施，夫妻性生活正常，平时月经规律，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25-26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天一行，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5-6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天干净，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lmp3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29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日，量不多，色红，有血块，小腹隐痛，平时白带量多，色不黄，无外阴瘙痒及异味。孕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产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存。平时精神一般，纳食，夜寐尚佳，舌质暗红，苔薄白，脉弦细。妇查：外阴发育正常，阴道内可见中等量黄色分泌物，有异味，宫颈轻糜，大小质正常，宫体前位，大小质正常，无压痛，双附件稍增厚，深压痛。辅助检查：外院输卵管造影示：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1.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左侧输卵管部分性通畅并轻度积水。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2.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右侧输卵管基本正常。本院支原体检查阳性。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中医诊断：不孕。西医诊断：继发性不孕。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一诊：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lmp3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29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日，量一般，色暗红，无明显腹痛，纳食，夜寐尚佳，舌质暗红，苔薄白，脉弦细。证型：湿热瘀阻。治法：活血化瘀、清热利湿。方药：自拟盆炎方：黄芪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克、赤芍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克、丹参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30g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、土茯苓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克、桃仁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克、三棱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克、莪术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克、败酱草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克、地丁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克、当归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克、全蝎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克、活血腾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克、路路通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克、地龙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克、忍冬藤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克、鸡矢藤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剂，水煎服，日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剂，分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次服。中药外敷腹部：活血腾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克、鸡血藤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克、鸡矢藤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、丹参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克、乳香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克、没药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克、蒲公英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克、菝葜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克、败酱草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克、地丁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克、透骨草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克、忍冬藤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克、蒲黄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剂，隔水蒸透趁热外敷小腹部，日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剂，分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次外敷。西医予以抗支原体感染一疗程。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717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57175"/>
            <a:r>
              <a:rPr kumimoji="0" lang="zh-CN" altLang="en-US">
                <a:latin typeface="宋体" charset="-122"/>
                <a:cs typeface="Times New Roman" pitchFamily="18" charset="0"/>
              </a:rPr>
              <a:t>二诊：（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日）患者经前，双乳胀不适，心烦，纳寐尚可，大小便调。舌质暗红，苔薄白，脉弦。证型：肝郁气滞。治法：行气疏肝、解郁通经。方药：柴胡疏肝散：柴胡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克、白芍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克、当归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、川芎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克、枳壳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克、丹参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克、香附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克、小茴香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克、薄荷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克、延胡索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克、川楝子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克、全蝎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克、郁金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克、活血腾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7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剂，水煎服，日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剂，分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次服。中药保留灌肠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7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天。</a:t>
            </a:r>
            <a:endParaRPr kumimoji="0" lang="zh-CN" altLang="en-US">
              <a:latin typeface="Arial" charset="0"/>
            </a:endParaRPr>
          </a:p>
          <a:p>
            <a:pPr indent="257175" eaLnBrk="0" hangingPunct="0"/>
            <a:r>
              <a:rPr kumimoji="0" lang="zh-CN" altLang="en-US">
                <a:latin typeface="宋体" charset="-122"/>
                <a:cs typeface="Times New Roman" pitchFamily="18" charset="0"/>
              </a:rPr>
              <a:t>三诊：（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30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日）月经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21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来潮，量不多，色暗红，有血块，小腹疼痛较前次月经稍减轻，精神一般。纳一般，大小便调。舌质暗红，苔薄白，脉弦细。证型：湿热瘀阻。治法：活血化瘀、清热利湿。方药：自拟盆炎方：黄芪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克、赤芍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克、丹参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30g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、土茯苓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克、土贝母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克、山慈菇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克、桃仁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克、红花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克、三棱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克、莪术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克、败酱草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克、地丁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克、活血腾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克、全蝎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克、路路通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克、薏苡仁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克、石见穿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克、鸡矢藤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剂，水煎服，日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剂，分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次服。中药外敷腹部：活血腾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克、鸡血藤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克、鸡矢藤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、丹参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克、乳香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克、没药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克、蒲公英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克、菝葜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克、败酱草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克、地丁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克、透骨草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克、忍冬藤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克、蒲黄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剂，隔水蒸透趁热外敷小腹部，日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剂，分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次外敷。复查支原体阴性。</a:t>
            </a:r>
            <a:endParaRPr kumimoji="0" lang="en-US" altLang="zh-CN">
              <a:latin typeface="宋体" charset="-122"/>
              <a:cs typeface="Times New Roman" pitchFamily="18" charset="0"/>
            </a:endParaRPr>
          </a:p>
          <a:p>
            <a:pPr indent="257175" eaLnBrk="0" hangingPunct="0"/>
            <a:r>
              <a:rPr kumimoji="0" lang="en-US" altLang="zh-CN">
                <a:latin typeface="宋体" charset="-122"/>
                <a:cs typeface="Times New Roman" pitchFamily="18" charset="0"/>
              </a:rPr>
              <a:t> </a:t>
            </a:r>
            <a:r>
              <a:rPr lang="zh-CN" altLang="en-US"/>
              <a:t>四诊：（</a:t>
            </a:r>
            <a:r>
              <a:rPr lang="en-US" altLang="zh-CN"/>
              <a:t>5</a:t>
            </a:r>
            <a:r>
              <a:rPr lang="zh-CN" altLang="en-US"/>
              <a:t>月</a:t>
            </a:r>
            <a:r>
              <a:rPr lang="en-US" altLang="zh-CN"/>
              <a:t>25</a:t>
            </a:r>
            <a:r>
              <a:rPr lang="zh-CN" altLang="en-US"/>
              <a:t>日）患者</a:t>
            </a:r>
            <a:r>
              <a:rPr lang="en-US" altLang="zh-CN"/>
              <a:t>lmp5</a:t>
            </a:r>
            <a:r>
              <a:rPr lang="zh-CN" altLang="en-US"/>
              <a:t>月</a:t>
            </a:r>
            <a:r>
              <a:rPr lang="en-US" altLang="zh-CN"/>
              <a:t>18</a:t>
            </a:r>
            <a:r>
              <a:rPr lang="zh-CN" altLang="en-US"/>
              <a:t>日，</a:t>
            </a:r>
            <a:r>
              <a:rPr lang="en-US" altLang="zh-CN"/>
              <a:t>4</a:t>
            </a:r>
            <a:r>
              <a:rPr lang="zh-CN" altLang="en-US"/>
              <a:t>天干净，量不多，色暗红，有少量血块，无明显小腹疼痛，精神一般。纳一般，大小便调。舌质暗红，苔薄白，脉弦细。今日患者月经干净第</a:t>
            </a:r>
            <a:r>
              <a:rPr lang="en-US" altLang="zh-CN"/>
              <a:t>4</a:t>
            </a:r>
            <a:r>
              <a:rPr lang="zh-CN" altLang="en-US"/>
              <a:t>天，今日行输卵管通水术，无明显阻力，液体无反流，提示输卵管通畅。予以中药滋肾养阴，方药：滋肾养阴汤加减：熟地黄</a:t>
            </a:r>
            <a:r>
              <a:rPr lang="en-US" altLang="zh-CN"/>
              <a:t>15</a:t>
            </a:r>
            <a:r>
              <a:rPr lang="zh-CN" altLang="en-US"/>
              <a:t>克、牡丹皮</a:t>
            </a:r>
            <a:r>
              <a:rPr lang="en-US" altLang="zh-CN"/>
              <a:t>10</a:t>
            </a:r>
            <a:r>
              <a:rPr lang="zh-CN" altLang="en-US"/>
              <a:t>克、淮山</a:t>
            </a:r>
            <a:r>
              <a:rPr lang="en-US" altLang="zh-CN"/>
              <a:t>10</a:t>
            </a:r>
            <a:r>
              <a:rPr lang="zh-CN" altLang="en-US"/>
              <a:t>克、制首乌</a:t>
            </a:r>
            <a:r>
              <a:rPr lang="en-US" altLang="zh-CN"/>
              <a:t>10</a:t>
            </a:r>
            <a:r>
              <a:rPr lang="zh-CN" altLang="en-US"/>
              <a:t>克、菟丝子</a:t>
            </a:r>
            <a:r>
              <a:rPr lang="en-US" altLang="zh-CN"/>
              <a:t>15</a:t>
            </a:r>
            <a:r>
              <a:rPr lang="zh-CN" altLang="en-US"/>
              <a:t>克、杜仲</a:t>
            </a:r>
            <a:r>
              <a:rPr lang="en-US" altLang="zh-CN"/>
              <a:t>10</a:t>
            </a:r>
            <a:r>
              <a:rPr lang="zh-CN" altLang="en-US"/>
              <a:t>克、紫河车</a:t>
            </a:r>
            <a:r>
              <a:rPr lang="en-US" altLang="zh-CN"/>
              <a:t>10</a:t>
            </a:r>
            <a:r>
              <a:rPr lang="zh-CN" altLang="en-US"/>
              <a:t>克、山茱萸</a:t>
            </a:r>
            <a:r>
              <a:rPr lang="en-US" altLang="zh-CN"/>
              <a:t>10</a:t>
            </a:r>
            <a:r>
              <a:rPr lang="zh-CN" altLang="en-US"/>
              <a:t>克、枸杞子</a:t>
            </a:r>
            <a:r>
              <a:rPr lang="en-US" altLang="zh-CN"/>
              <a:t>10</a:t>
            </a:r>
            <a:r>
              <a:rPr lang="zh-CN" altLang="en-US"/>
              <a:t>克、女贞子</a:t>
            </a:r>
            <a:r>
              <a:rPr lang="en-US" altLang="zh-CN"/>
              <a:t>10</a:t>
            </a:r>
            <a:r>
              <a:rPr lang="zh-CN" altLang="en-US"/>
              <a:t>克、当归</a:t>
            </a:r>
            <a:r>
              <a:rPr lang="en-US" altLang="zh-CN"/>
              <a:t>12</a:t>
            </a:r>
            <a:r>
              <a:rPr lang="zh-CN" altLang="en-US"/>
              <a:t>克、川芎</a:t>
            </a:r>
            <a:r>
              <a:rPr lang="en-US" altLang="zh-CN"/>
              <a:t>10</a:t>
            </a:r>
            <a:r>
              <a:rPr lang="zh-CN" altLang="en-US"/>
              <a:t>克、五味子</a:t>
            </a:r>
            <a:r>
              <a:rPr lang="en-US" altLang="zh-CN"/>
              <a:t>10</a:t>
            </a:r>
            <a:r>
              <a:rPr lang="zh-CN" altLang="en-US"/>
              <a:t>克、仙茅</a:t>
            </a:r>
            <a:r>
              <a:rPr lang="en-US" altLang="zh-CN"/>
              <a:t>10</a:t>
            </a:r>
            <a:r>
              <a:rPr lang="zh-CN" altLang="en-US"/>
              <a:t>克、淫羊藿</a:t>
            </a:r>
            <a:r>
              <a:rPr lang="en-US" altLang="zh-CN"/>
              <a:t>10</a:t>
            </a:r>
            <a:r>
              <a:rPr lang="zh-CN" altLang="en-US"/>
              <a:t>克。</a:t>
            </a:r>
            <a:r>
              <a:rPr lang="en-US" altLang="zh-CN"/>
              <a:t>7</a:t>
            </a:r>
            <a:r>
              <a:rPr lang="zh-CN" altLang="en-US"/>
              <a:t>剂，水煎服，日</a:t>
            </a:r>
            <a:r>
              <a:rPr lang="en-US" altLang="zh-CN"/>
              <a:t>1</a:t>
            </a:r>
            <a:r>
              <a:rPr lang="zh-CN" altLang="en-US"/>
              <a:t>剂，分</a:t>
            </a:r>
            <a:r>
              <a:rPr lang="en-US" altLang="zh-CN"/>
              <a:t>2</a:t>
            </a:r>
            <a:r>
              <a:rPr lang="zh-CN" altLang="en-US"/>
              <a:t>次服。</a:t>
            </a:r>
          </a:p>
          <a:p>
            <a:pPr indent="257175" eaLnBrk="0" hangingPunct="0"/>
            <a:endParaRPr kumimoji="0" lang="zh-CN" alt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0" y="990600"/>
            <a:ext cx="89916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57175"/>
            <a:r>
              <a:rPr kumimoji="0" lang="zh-CN" altLang="en-US">
                <a:latin typeface="宋体" charset="-122"/>
                <a:cs typeface="Times New Roman" pitchFamily="18" charset="0"/>
              </a:rPr>
              <a:t>五诊：（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6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22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日）月经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6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11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日来潮，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天干净，量不多，色暗红，有少量血块，无明显小腹疼痛，精神一般。纳一般，大小便调。舌质暗红，苔薄白，脉弦细。测排卵示右侧附件区见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18×16mm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大小液暗区，考虑优势卵泡。予以中药促排卵＋绒毛膜促性腺激素促排卵。中药：熟地黄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克、牡丹皮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克、枸杞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克、桑椹子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克、紫河车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克、女贞子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克、旱莲草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克、茺蔚子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克、菟丝子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克、当归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12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克、巴戟天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克、紫石英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克。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7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剂，水煎服，日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剂，分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次服。绒毛膜促性腺激素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2000U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＋注射用水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2ml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肌注临时一次。</a:t>
            </a:r>
            <a:endParaRPr kumimoji="0" lang="zh-CN" altLang="en-US">
              <a:latin typeface="Arial" charset="0"/>
            </a:endParaRPr>
          </a:p>
          <a:p>
            <a:pPr indent="257175" eaLnBrk="0" hangingPunct="0"/>
            <a:r>
              <a:rPr kumimoji="0" lang="zh-CN" altLang="en-US">
                <a:latin typeface="宋体" charset="-122"/>
                <a:cs typeface="Times New Roman" pitchFamily="18" charset="0"/>
              </a:rPr>
              <a:t>六诊：（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7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23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日）停经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43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天，查尿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HCG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阳性，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B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超示：宫内早孕。</a:t>
            </a:r>
            <a:endParaRPr kumimoji="0" lang="zh-CN" altLang="en-US">
              <a:latin typeface="Arial" charset="0"/>
            </a:endParaRPr>
          </a:p>
          <a:p>
            <a:pPr indent="257175" eaLnBrk="0" hangingPunct="0"/>
            <a:endParaRPr kumimoji="0" lang="en-US" altLang="zh-CN">
              <a:solidFill>
                <a:schemeClr val="tx2"/>
              </a:solidFill>
              <a:latin typeface="宋体" charset="-122"/>
              <a:cs typeface="Times New Roman" pitchFamily="18" charset="0"/>
            </a:endParaRPr>
          </a:p>
          <a:p>
            <a:pPr indent="257175" eaLnBrk="0" hangingPunct="0"/>
            <a:r>
              <a:rPr kumimoji="0" lang="zh-CN" altLang="en-US">
                <a:solidFill>
                  <a:schemeClr val="tx2"/>
                </a:solidFill>
                <a:latin typeface="宋体" charset="-122"/>
                <a:cs typeface="Times New Roman" pitchFamily="18" charset="0"/>
              </a:rPr>
              <a:t>按语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：慢性盆腔炎病情较顽固，难以迅速治愈，盆腔炎多为逆行感染，其致病菌大多为细菌，但由于细菌耐药现象不断增加，单纯应用西药治疗本病收效往往欠佳，采用中西医结合治疗，可使炎症逐渐消退。中医药治疗盆腔炎症在外用上占有优势，可用药包局部热敷，可用中药煎剂保留灌肠。配合中药口服则是多联疗法，其效果更明显。本案患者盆腔炎性疾病所致输卵管不通，且有孕求，通过中西医结合治疗抓住时机使其受孕。</a:t>
            </a:r>
            <a:endParaRPr kumimoji="0" lang="zh-CN" altLang="en-US">
              <a:latin typeface="Arial" charset="0"/>
            </a:endParaRPr>
          </a:p>
          <a:p>
            <a:pPr indent="257175" eaLnBrk="0" hangingPunct="0"/>
            <a:endParaRPr kumimoji="0" lang="zh-CN" alt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1981200" y="2057400"/>
            <a:ext cx="5715000" cy="369888"/>
          </a:xfrm>
          <a:prstGeom prst="rect">
            <a:avLst/>
          </a:prstGeom>
          <a:noFill/>
          <a:ln>
            <a:noFill/>
          </a:ln>
          <a:effectLst>
            <a:outerShdw dist="107763" dir="13500000" algn="ctr" rotWithShape="0">
              <a:schemeClr val="bg2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800" dirty="0">
                <a:latin typeface="Vineta BT" pitchFamily="82" charset="0"/>
                <a:ea typeface="宋体" pitchFamily="2" charset="-122"/>
              </a:rPr>
              <a:t> </a:t>
            </a:r>
            <a:endParaRPr lang="zh-CN" altLang="en-US" sz="1800" dirty="0">
              <a:latin typeface="Vineta BT" pitchFamily="82" charset="0"/>
              <a:ea typeface="宋体" pitchFamily="2" charset="-122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0"/>
            <a:ext cx="91440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57175">
              <a:defRPr/>
            </a:pPr>
            <a:r>
              <a:rPr kumimoji="0" lang="zh-CN" dirty="0">
                <a:latin typeface="+mn-ea"/>
                <a:ea typeface="+mn-ea"/>
                <a:cs typeface="Times New Roman" pitchFamily="18" charset="0"/>
              </a:rPr>
              <a:t>医案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                                                             </a:t>
            </a:r>
            <a:endParaRPr kumimoji="0" lang="en-US" altLang="zh-CN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患者曹某，女，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46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岁，工人。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2014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9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日初诊。就诊卡号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173745</a:t>
            </a:r>
            <a:endParaRPr kumimoji="0" lang="en-US" altLang="zh-CN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主诉：小腹痛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年余。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现病史：患者自诉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2013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月开始无明显诱因开始出现下腹痛不适，隐隐作痛，间歇性发作，劳累后加重，伴白带量多，色黄，有时异味，有时外阴瘙痒不适，平时月经周期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天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/30-2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个月，量少，不痛经，孕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产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人流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，未上环，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lmp4.29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，量一般，色暗红，无痛经。纳寐可，大小便调。舌质暗红，苔薄白，脉细。查：外阴：（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-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），阴道畅，内有少量白色分泌物，有异味，宫颈：肥大，轻糜，质中，宫体：前位，大小质正常， 活动可，无明显压痛，双附件：增厚，无明显压痛。查：支原体阳性。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中医诊断：盆腔炎。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西医诊断：慢性盆腔炎。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一诊：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Lmp4.29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，量一般，色暗红，无痛经。现小腹痛，隐痛不适，查：盆腔积液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30×15mm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，纳寐可，大小便调。舌质暗红，苔薄白，脉细。证型：气虚湿热瘀阻。治法：益气清热，化瘀止痛。方药：盆炎方。黄芪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、党参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、白术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、丹参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、赤芍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、活血腾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、鸡血藤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、桃仁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、红花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、醋延胡索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、川楝子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、忍冬藤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、败酱草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、藿香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、三七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、佩兰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、全蝎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、砂仁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5g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剂，水煎服，日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剂，分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次服。多西环素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0.1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＋葡萄糖注射液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250ml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静滴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qd×7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天，抗支原体。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0" y="1219200"/>
            <a:ext cx="91440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57175"/>
            <a:r>
              <a:rPr kumimoji="0" lang="zh-CN" altLang="en-US">
                <a:latin typeface="宋体" charset="-122"/>
                <a:cs typeface="Times New Roman" pitchFamily="18" charset="0"/>
              </a:rPr>
              <a:t>二诊：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2014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年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7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7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日。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Lmp6.29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，量一般，色暗红，无痛经，月经干净，小腹隐痛不适。纳寐可，大小便调。舌质暗红，苔薄白，脉细。证型：气虚湿热瘀阻。治法：益气清热，化瘀止痛。方药：盆炎方。黄芪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、白术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、丹参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、赤芍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、活血腾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、鸡矢藤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、桃仁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、红花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、醋延胡索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、川楝子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、忍冬藤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、败酱草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、木香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、三七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、全蝎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、砂仁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剂，水煎服，日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剂，分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次服。</a:t>
            </a:r>
            <a:endParaRPr kumimoji="0" lang="en-US" altLang="zh-CN">
              <a:latin typeface="宋体" charset="-122"/>
              <a:cs typeface="Times New Roman" pitchFamily="18" charset="0"/>
            </a:endParaRPr>
          </a:p>
          <a:p>
            <a:pPr indent="257175"/>
            <a:endParaRPr kumimoji="0" lang="zh-CN" altLang="en-US">
              <a:latin typeface="Arial" charset="0"/>
            </a:endParaRPr>
          </a:p>
          <a:p>
            <a:pPr indent="257175" eaLnBrk="0" hangingPunct="0"/>
            <a:r>
              <a:rPr kumimoji="0" lang="zh-CN" altLang="en-US">
                <a:latin typeface="宋体" charset="-122"/>
                <a:cs typeface="Times New Roman" pitchFamily="18" charset="0"/>
              </a:rPr>
              <a:t>三诊：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2014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年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7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月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28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日。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Lmp6.29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，量一般，色暗红，无痛经，月经尚未来潮，服药后小腹隐痛较前好转，偶觉不适，偶觉疲劳。纳寐可，大小便调。舌质暗红，苔薄白，脉细。证型：气虚湿热瘀阻。治法：益气清热，化瘀止痛。方药：盆炎方。黄芪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、丹参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、赤芍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、活血腾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、鸡矢藤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、鸡血藤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、桃仁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、红花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、醋延胡索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、川楝子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、忍冬藤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、败酱草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、三七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10g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、全蝎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5g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。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14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剂，水煎服，日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1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剂，分</a:t>
            </a:r>
            <a:r>
              <a:rPr kumimoji="0" lang="en-US" altLang="zh-CN">
                <a:latin typeface="宋体" charset="-122"/>
                <a:cs typeface="Times New Roman" pitchFamily="18" charset="0"/>
              </a:rPr>
              <a:t>2</a:t>
            </a:r>
            <a:r>
              <a:rPr kumimoji="0" lang="zh-CN" altLang="en-US">
                <a:latin typeface="宋体" charset="-122"/>
                <a:cs typeface="Times New Roman" pitchFamily="18" charset="0"/>
              </a:rPr>
              <a:t>次服，月经来潮不停药。复查支原体阴性。</a:t>
            </a:r>
            <a:endParaRPr kumimoji="0" lang="zh-CN" alt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0" y="1828800"/>
            <a:ext cx="9144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57175">
              <a:defRPr/>
            </a:pPr>
            <a:r>
              <a:rPr kumimoji="0" lang="zh-CN" dirty="0">
                <a:latin typeface="+mn-ea"/>
                <a:ea typeface="+mn-ea"/>
                <a:cs typeface="Times New Roman" pitchFamily="18" charset="0"/>
              </a:rPr>
              <a:t>四诊：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2014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8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Lmp7.26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，量一般，色暗红，无痛经，月经尚未来潮，服药后无明显小腹隐痛，无明显疲劳乏力。纳寐可，大小便调。舌质暗红，苔薄白，脉细。患者病情较前明显好转，拒绝再服药。</a:t>
            </a:r>
            <a:endParaRPr kumimoji="0" lang="en-US" altLang="zh-CN" dirty="0">
              <a:latin typeface="+mn-ea"/>
              <a:ea typeface="+mn-ea"/>
              <a:cs typeface="Times New Roman" pitchFamily="18" charset="0"/>
            </a:endParaRPr>
          </a:p>
          <a:p>
            <a:pPr indent="257175">
              <a:defRPr/>
            </a:pP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257175" eaLnBrk="0" hangingPunct="0">
              <a:defRPr/>
            </a:pPr>
            <a:r>
              <a:rPr kumimoji="0" lang="zh-CN" altLang="en-US" dirty="0">
                <a:solidFill>
                  <a:schemeClr val="tx2"/>
                </a:solidFill>
                <a:latin typeface="+mn-ea"/>
                <a:ea typeface="+mn-ea"/>
                <a:cs typeface="Times New Roman" pitchFamily="18" charset="0"/>
              </a:rPr>
              <a:t>按语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：患者湿热内停，反复进退，余邪未除，与血互结，正气不足，邪毒内存为本例患者慢性盆腔炎的主要病因病机。治疗上活血化瘀始终贯穿其中，以攻为主，此乃遵循了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《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素问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·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阴阳应象大论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》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所谓“血实者宜决之”之法，但祛邪不忘扶正，常以黄芪、党参之品扶助正气，助机体祛邪外出。治病求本，抓住其本虚标实的基本病机，故能奏效。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04800">
              <a:tabLst>
                <a:tab pos="457200" algn="l"/>
              </a:tabLst>
              <a:defRPr/>
            </a:pPr>
            <a:r>
              <a:rPr kumimoji="0" lang="zh-CN" dirty="0">
                <a:latin typeface="+mn-ea"/>
                <a:ea typeface="+mn-ea"/>
                <a:cs typeface="Times New Roman" pitchFamily="18" charset="0"/>
              </a:rPr>
              <a:t>医案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7</a:t>
            </a:r>
            <a:endParaRPr kumimoji="0" lang="en-US" altLang="zh-CN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tabLst>
                <a:tab pos="457200" algn="l"/>
              </a:tabLst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患者宋某，女，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岁，工程师，已婚，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2014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9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日初诊。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tabLst>
                <a:tab pos="457200" algn="l"/>
              </a:tabLst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  主诉：下腹疼痛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年，结婚未避孕未孕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tabLst>
                <a:tab pos="457200" algn="l"/>
              </a:tabLst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现病史：患者曾于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4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年前人流，此后间有下腹疼痛，间予西医抗炎、并配合中药治疗开始有效，后来效果时好时歹，近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年因婚后未避孕未孕，多方就医，外院诊为慢性盆腔炎，曾行输卵管通液术示：双侧通而不畅。因久不受孕，加之工作压力大，情绪忧郁，检查：一般情况可，心肺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﹙–﹚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，腹软无压痛，妇科检查：外阴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﹙–﹚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，阴道通畅，内有中等白色分泌物，宫颈轻糜，宫体前位，大小质正常，轻压痛，宫颈分泌物培养：支原体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﹙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＋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﹚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双附件增粗、轻压痛。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B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超：输卵管增粗，盆腔积液。既往体健，末次月经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8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tabLst>
                <a:tab pos="457200" algn="l"/>
              </a:tabLst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中医诊断：继发性不孕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tabLst>
                <a:tab pos="457200" algn="l"/>
              </a:tabLst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西医诊断：慢性盆腔炎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tabLst>
                <a:tab pos="457200" algn="l"/>
              </a:tabLst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一诊：诉下腹及腰疼痛、呈胀痛或刺痛，经前乳胀，月经推后、行经痛甚、经量多、色暗夹血块，舌暗淡边有瘀斑，苔薄，脉沉涩。证型：气滞血瘀，治宜活血通络，理气止痛，用柴胡舒肝散合膈下逐瘀汤加减，方药：丹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克、当归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克、赤芍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克、川芎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克、柴胡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克、茯苓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克、枳壳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克、桃仁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 红花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克、香附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克、乌药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克、小茴香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克、党参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克、玄胡索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 川楝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克。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7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剂，开水冲服，日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剂，分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次服。配合灌肠方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﹙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红藤、鸭趾草、鱼腥草、败酱草、蒲公英、金银花、连翘、野菊花各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克，三棱、莪术、玄胡索各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﹚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，加外敷方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﹙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银花藤、红藤、鸡血藤、安痛藤各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30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克、透骨草、 蒲公英、连翘、败酱草、乳香、没药、香附各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),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依培养结果选用敏感抗生素“多西环素”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0.1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克静脉注射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周，并嘱调畅情志，缓解压力。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0" y="0"/>
            <a:ext cx="9144000" cy="717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28600">
              <a:defRPr/>
            </a:pPr>
            <a:r>
              <a:rPr kumimoji="0" lang="zh-CN" dirty="0">
                <a:latin typeface="+mn-ea"/>
                <a:ea typeface="+mn-ea"/>
                <a:cs typeface="Times New Roman" pitchFamily="18" charset="0"/>
              </a:rPr>
              <a:t>二诊：（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9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日）患者诉小腹胀痛减轻，现为经前期，乳胀，纳可，二便尚调，舌暗淡边有瘀斑，苔薄，脉沉涩，治以行气活血，袪瘀通经，用柴胡舒肝散合桃红四物汤汤加减，方药：丹参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克、当归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克、赤芍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克、川芎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克、柴胡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克、茯苓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克、枳壳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克、桃仁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 红花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克、香附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克、乌药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克、小茴香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克、党参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克、莪术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克、鸡血藤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克、水蛭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克、川牛膝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克。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7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剂，开水冲服，日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剂，分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次服。停抗生素输液，继配合灌肠、外敷一周。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 三诊：（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日）患者诉小腹胀痛明显减轻，经前乳胀明显好转，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9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20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日月经如期来潮，量多夹块，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6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天干净，伴腰酸、疲乏，舌暗淡少许瘀斑 ，苔薄，脉沉细，治以补益脾肾，调理气血，予归肾丸合四物汤加减，方药：熟地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克、淮山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克、山萸肉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克、枸杞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克、杜仲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克、菟丝子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克、当归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克、白芍 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克、川芎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克、党参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15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克、覆盆子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克、茯苓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克、枳壳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克、丹皮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10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克，嘱其继续中药调理一月。</a:t>
            </a: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  <a:p>
            <a:pPr indent="304800" eaLnBrk="0" hangingPunct="0">
              <a:defRPr/>
            </a:pP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 四诊：（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11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月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8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日）就诊诉无腹部疼痛，但是月经超过半月未来潮，仍乳胀，即予尿妊娠试验示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﹙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＋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﹚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，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B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超示：宫内孕囊</a:t>
            </a:r>
            <a:r>
              <a:rPr kumimoji="0" lang="en-US" altLang="zh-CN" dirty="0">
                <a:latin typeface="+mn-ea"/>
                <a:ea typeface="+mn-ea"/>
                <a:cs typeface="Times New Roman" pitchFamily="18" charset="0"/>
              </a:rPr>
              <a:t>7w,</a:t>
            </a:r>
            <a:r>
              <a:rPr kumimoji="0" lang="zh-CN" altLang="en-US" dirty="0">
                <a:latin typeface="+mn-ea"/>
                <a:ea typeface="+mn-ea"/>
                <a:cs typeface="Times New Roman" pitchFamily="18" charset="0"/>
              </a:rPr>
              <a:t>可见原始血管搏动。嘱注意休息，保持情绪舒畅。后告之已平安生产。</a:t>
            </a:r>
            <a:endParaRPr kumimoji="0" lang="en-US" altLang="zh-CN" dirty="0">
              <a:latin typeface="+mn-ea"/>
              <a:ea typeface="+mn-ea"/>
              <a:cs typeface="Times New Roman" pitchFamily="18" charset="0"/>
            </a:endParaRPr>
          </a:p>
          <a:p>
            <a:pPr indent="304800" eaLnBrk="0" hangingPunct="0">
              <a:defRPr/>
            </a:pPr>
            <a:r>
              <a:rPr lang="zh-CN" altLang="en-US" dirty="0">
                <a:solidFill>
                  <a:schemeClr val="tx2"/>
                </a:solidFill>
              </a:rPr>
              <a:t>按语 ：</a:t>
            </a:r>
            <a:r>
              <a:rPr lang="zh-CN" altLang="en-US" dirty="0"/>
              <a:t>患者因为情志不遂、压力增大，导致肝气郁结，加之湿热之邪外袭，滞留冲任胞宫，气机不畅，瘀血内停，脉络不通，故腹痛乳胀、月经不调、不孕，故治疗重在舒肝行气活血，化瘀通络，用药以</a:t>
            </a:r>
            <a:r>
              <a:rPr lang="en-US" dirty="0"/>
              <a:t>“</a:t>
            </a:r>
            <a:r>
              <a:rPr lang="zh-CN" altLang="en-US" dirty="0"/>
              <a:t>通</a:t>
            </a:r>
            <a:r>
              <a:rPr lang="en-US" dirty="0"/>
              <a:t>”</a:t>
            </a:r>
            <a:r>
              <a:rPr lang="zh-CN" altLang="en-US" dirty="0"/>
              <a:t>为要，上方丹参、当归、赤芍 、川芎、桃仁、 红花活血化瘀，柴胡、茯苓、枳壳、香附、乌药、小茴香舒肝理气，党参益气，玄胡索、 川楝 行气活血止痛，经后期予补脾肾，调气血以促进冲任调和、通盛，配合外敷、灌肠药清热解毒、活血通络止痛，内外合用，以共同达到行气血，通经络，止腹痛，疗不孕之效。</a:t>
            </a:r>
          </a:p>
          <a:p>
            <a:pPr indent="304800" eaLnBrk="0" hangingPunct="0">
              <a:defRPr/>
            </a:pPr>
            <a:endParaRPr kumimoji="0" lang="zh-CN" altLang="en-US" dirty="0">
              <a:latin typeface="+mn-ea"/>
              <a:ea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1066800" y="914400"/>
            <a:ext cx="7543800" cy="7848600"/>
          </a:xfrm>
          <a:prstGeom prst="rect">
            <a:avLst/>
          </a:prstGeom>
          <a:noFill/>
          <a:ln>
            <a:noFill/>
          </a:ln>
          <a:effectLst>
            <a:outerShdw dist="107763" dir="13500000" algn="ctr" rotWithShape="0">
              <a:schemeClr val="bg2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郑纯教授妇科门诊时间：</a:t>
            </a:r>
            <a:endParaRPr lang="en-US" altLang="zh-CN" sz="24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     </a:t>
            </a:r>
            <a:endParaRPr lang="en-US" altLang="zh-CN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湖南省中医药研究院附属医院</a:t>
            </a:r>
            <a:endParaRPr lang="en-US" altLang="zh-CN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1800" b="1" dirty="0">
                <a:latin typeface="微软雅黑" pitchFamily="34" charset="-122"/>
                <a:ea typeface="微软雅黑" pitchFamily="34" charset="-122"/>
              </a:rPr>
              <a:t>     </a:t>
            </a:r>
            <a:endParaRPr lang="en-US" altLang="zh-CN" sz="18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1800" b="1" dirty="0">
                <a:latin typeface="微软雅黑" pitchFamily="34" charset="-122"/>
                <a:ea typeface="微软雅黑" pitchFamily="34" charset="-122"/>
              </a:rPr>
              <a:t>       周一、二、四、五全天。（周二上午名医堂坐诊）</a:t>
            </a:r>
            <a:endParaRPr lang="en-US" altLang="zh-CN" sz="18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800" b="1" dirty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1800" b="1" dirty="0">
                <a:latin typeface="微软雅黑" pitchFamily="34" charset="-122"/>
                <a:ea typeface="微软雅黑" pitchFamily="34" charset="-122"/>
              </a:rPr>
              <a:t>联系方式：</a:t>
            </a:r>
            <a:r>
              <a:rPr lang="en-US" altLang="zh-CN" sz="1800" b="1" dirty="0">
                <a:latin typeface="微软雅黑" pitchFamily="34" charset="-122"/>
                <a:ea typeface="微软雅黑" pitchFamily="34" charset="-122"/>
              </a:rPr>
              <a:t>15084873502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1800" b="1" dirty="0">
                <a:latin typeface="微软雅黑" pitchFamily="34" charset="-122"/>
                <a:ea typeface="微软雅黑" pitchFamily="34" charset="-122"/>
              </a:rPr>
              <a:t>        </a:t>
            </a:r>
            <a:endParaRPr lang="en-US" altLang="zh-CN" sz="18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800" dirty="0">
              <a:latin typeface="Vineta BT" pitchFamily="82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一、急性盆腔炎</a:t>
            </a:r>
          </a:p>
        </p:txBody>
      </p:sp>
      <p:sp>
        <p:nvSpPr>
          <p:cNvPr id="20482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143000"/>
            <a:ext cx="8458200" cy="54102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zh-CN" altLang="en-US" sz="2400" b="1" smtClean="0">
                <a:solidFill>
                  <a:srgbClr val="0000FF"/>
                </a:solidFill>
              </a:rPr>
              <a:t>（二）西医病因病理</a:t>
            </a:r>
          </a:p>
          <a:p>
            <a:pPr algn="l">
              <a:lnSpc>
                <a:spcPct val="80000"/>
              </a:lnSpc>
            </a:pPr>
            <a:endParaRPr lang="en-US" altLang="zh-CN" sz="2400" b="1" smtClean="0"/>
          </a:p>
          <a:p>
            <a:pPr algn="l">
              <a:lnSpc>
                <a:spcPct val="80000"/>
              </a:lnSpc>
            </a:pPr>
            <a:r>
              <a:rPr lang="en-US" altLang="zh-CN" sz="2400" b="1" smtClean="0"/>
              <a:t>1.</a:t>
            </a:r>
            <a:r>
              <a:rPr lang="zh-CN" altLang="en-US" sz="2400" b="1" smtClean="0"/>
              <a:t>病因</a:t>
            </a:r>
            <a:r>
              <a:rPr lang="zh-CN" altLang="en-US" sz="2400" smtClean="0"/>
              <a:t>：</a:t>
            </a:r>
          </a:p>
          <a:p>
            <a:pPr algn="l">
              <a:lnSpc>
                <a:spcPct val="80000"/>
              </a:lnSpc>
            </a:pPr>
            <a:r>
              <a:rPr lang="zh-CN" altLang="en-US" sz="2400" smtClean="0"/>
              <a:t>        由于流产或产后，宫腔或盆腔手术操作后感染，或经期卫生不良，经期性交，或不洁性史，多个性伴侣等原因，病原体从外阴、阴道、宫颈、宫体等创伤处侵入感染。常见内源性病原体有来自寄生于阴道内的菌群</a:t>
            </a:r>
            <a:r>
              <a:rPr lang="en-US" altLang="zh-CN" sz="2400" smtClean="0"/>
              <a:t>——</a:t>
            </a:r>
            <a:r>
              <a:rPr lang="zh-CN" altLang="en-US" sz="2400" smtClean="0"/>
              <a:t>消化链球菌和厌氧菌如大肠杆菌、棒杆菌、链球菌、肠球菌、葡萄球菌等。可单纯感染，也可混合感染致病。但以</a:t>
            </a:r>
            <a:r>
              <a:rPr lang="zh-CN" altLang="en-US" sz="2400" smtClean="0">
                <a:solidFill>
                  <a:srgbClr val="C00000"/>
                </a:solidFill>
              </a:rPr>
              <a:t>需氧菌</a:t>
            </a:r>
            <a:r>
              <a:rPr lang="zh-CN" altLang="en-US" sz="2400" smtClean="0"/>
              <a:t>和</a:t>
            </a:r>
            <a:r>
              <a:rPr lang="zh-CN" altLang="en-US" sz="2400" smtClean="0">
                <a:solidFill>
                  <a:srgbClr val="C00000"/>
                </a:solidFill>
              </a:rPr>
              <a:t>厌氧菌</a:t>
            </a:r>
            <a:r>
              <a:rPr lang="zh-CN" altLang="en-US" sz="2400" smtClean="0"/>
              <a:t>感染多见。外源性主要为性传播疾病的病原体，如淋病奈氏菌、沙眼衣原体、支原体等，其感染途径有：</a:t>
            </a:r>
            <a:endParaRPr lang="en-US" altLang="zh-CN" sz="2400" smtClean="0"/>
          </a:p>
          <a:p>
            <a:pPr algn="l">
              <a:lnSpc>
                <a:spcPct val="80000"/>
              </a:lnSpc>
            </a:pPr>
            <a:r>
              <a:rPr lang="zh-CN" altLang="en-US" sz="2400" smtClean="0"/>
              <a:t>①沿生殖器粘膜上行蔓延；</a:t>
            </a:r>
            <a:endParaRPr lang="en-US" altLang="zh-CN" sz="2400" smtClean="0"/>
          </a:p>
          <a:p>
            <a:pPr algn="l">
              <a:lnSpc>
                <a:spcPct val="80000"/>
              </a:lnSpc>
            </a:pPr>
            <a:r>
              <a:rPr lang="zh-CN" altLang="en-US" sz="2400" smtClean="0"/>
              <a:t>②经血循环传播；</a:t>
            </a:r>
            <a:endParaRPr lang="en-US" altLang="zh-CN" sz="2400" smtClean="0"/>
          </a:p>
          <a:p>
            <a:pPr algn="l">
              <a:lnSpc>
                <a:spcPct val="80000"/>
              </a:lnSpc>
            </a:pPr>
            <a:r>
              <a:rPr lang="zh-CN" altLang="en-US" sz="2400" smtClean="0"/>
              <a:t>③经淋巴系统蔓延；</a:t>
            </a:r>
            <a:endParaRPr lang="en-US" altLang="zh-CN" sz="2400" smtClean="0"/>
          </a:p>
          <a:p>
            <a:pPr algn="l">
              <a:lnSpc>
                <a:spcPct val="80000"/>
              </a:lnSpc>
            </a:pPr>
            <a:r>
              <a:rPr lang="zh-CN" altLang="en-US" sz="2400" smtClean="0"/>
              <a:t>④腹腔其他脏器感染后直接蔓延，侵入内生殖器及其周围结缔组织、盆腔而致病。</a:t>
            </a:r>
          </a:p>
          <a:p>
            <a:pPr algn="l">
              <a:lnSpc>
                <a:spcPct val="80000"/>
              </a:lnSpc>
            </a:pPr>
            <a:endParaRPr lang="zh-CN" altLang="en-US" sz="2400" smtClean="0"/>
          </a:p>
          <a:p>
            <a:pPr algn="l">
              <a:lnSpc>
                <a:spcPct val="80000"/>
              </a:lnSpc>
            </a:pPr>
            <a:endParaRPr lang="zh-CN" altLang="en-US" sz="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WordArt 2"/>
          <p:cNvSpPr>
            <a:spLocks noChangeArrowheads="1" noChangeShapeType="1" noTextEdit="1"/>
          </p:cNvSpPr>
          <p:nvPr/>
        </p:nvSpPr>
        <p:spPr bwMode="auto">
          <a:xfrm rot="-160645">
            <a:off x="838200" y="1219200"/>
            <a:ext cx="7315200" cy="3505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6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520000" scaled="1"/>
                </a:gradFill>
                <a:latin typeface="宋体"/>
                <a:ea typeface="宋体"/>
              </a:rPr>
              <a:t>Thank you </a:t>
            </a:r>
            <a:endParaRPr lang="zh-CN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520000" scaled="1"/>
              </a:gradFill>
              <a:latin typeface="宋体"/>
              <a:ea typeface="宋体"/>
            </a:endParaRPr>
          </a:p>
        </p:txBody>
      </p:sp>
      <p:pic>
        <p:nvPicPr>
          <p:cNvPr id="76802" name="Picture 3" descr="HM0036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038600"/>
            <a:ext cx="2468563" cy="247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819400" y="1295400"/>
          <a:ext cx="3321050" cy="3232150"/>
        </p:xfrm>
        <a:graphic>
          <a:graphicData uri="http://schemas.openxmlformats.org/presentationml/2006/ole">
            <p:oleObj spid="_x0000_s1028" name="Photo Editor 照片" r:id="rId3" imgW="1771429" imgH="1724266" progId="">
              <p:embed/>
            </p:oleObj>
          </a:graphicData>
        </a:graphic>
      </p:graphicFrame>
      <p:sp>
        <p:nvSpPr>
          <p:cNvPr id="1029" name="矩形 1"/>
          <p:cNvSpPr>
            <a:spLocks noChangeArrowheads="1"/>
          </p:cNvSpPr>
          <p:nvPr/>
        </p:nvSpPr>
        <p:spPr bwMode="auto">
          <a:xfrm>
            <a:off x="0" y="990600"/>
            <a:ext cx="2514600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sz="3200" b="1">
                <a:solidFill>
                  <a:srgbClr val="C00000"/>
                </a:solidFill>
              </a:rPr>
              <a:t>感染途径有：</a:t>
            </a:r>
          </a:p>
          <a:p>
            <a:pPr>
              <a:lnSpc>
                <a:spcPct val="80000"/>
              </a:lnSpc>
            </a:pPr>
            <a:endParaRPr lang="zh-CN" altLang="en-US" sz="3200" b="1"/>
          </a:p>
          <a:p>
            <a:pPr>
              <a:lnSpc>
                <a:spcPct val="80000"/>
              </a:lnSpc>
            </a:pPr>
            <a:endParaRPr lang="zh-CN" altLang="en-US" sz="3200" b="1"/>
          </a:p>
          <a:p>
            <a:pPr>
              <a:lnSpc>
                <a:spcPct val="80000"/>
              </a:lnSpc>
            </a:pPr>
            <a:r>
              <a:rPr lang="zh-CN" altLang="en-US" sz="3200" b="1"/>
              <a:t>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172200" y="0"/>
          <a:ext cx="2590800" cy="2454275"/>
        </p:xfrm>
        <a:graphic>
          <a:graphicData uri="http://schemas.openxmlformats.org/presentationml/2006/ole">
            <p:oleObj spid="_x0000_s1026" name="Photo Editor 照片" r:id="rId4" imgW="1638529" imgH="1552792" progId="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0" y="4343400"/>
          <a:ext cx="3492500" cy="2514600"/>
        </p:xfrm>
        <a:graphic>
          <a:graphicData uri="http://schemas.openxmlformats.org/presentationml/2006/ole">
            <p:oleObj spid="_x0000_s1027" name="Photo Editor 照片" r:id="rId5" imgW="1905266" imgH="1371429" progId="">
              <p:embed/>
            </p:oleObj>
          </a:graphicData>
        </a:graphic>
      </p:graphicFrame>
      <p:sp>
        <p:nvSpPr>
          <p:cNvPr id="1030" name="矩形 5"/>
          <p:cNvSpPr>
            <a:spLocks noChangeArrowheads="1"/>
          </p:cNvSpPr>
          <p:nvPr/>
        </p:nvSpPr>
        <p:spPr bwMode="auto">
          <a:xfrm>
            <a:off x="2590800" y="152400"/>
            <a:ext cx="34290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sz="2800" b="1"/>
              <a:t>①沿生殖器粘膜上行蔓延</a:t>
            </a:r>
            <a:endParaRPr lang="en-US" altLang="zh-CN" sz="2800" b="1"/>
          </a:p>
        </p:txBody>
      </p:sp>
      <p:sp>
        <p:nvSpPr>
          <p:cNvPr id="1031" name="矩形 6"/>
          <p:cNvSpPr>
            <a:spLocks noChangeArrowheads="1"/>
          </p:cNvSpPr>
          <p:nvPr/>
        </p:nvSpPr>
        <p:spPr bwMode="auto">
          <a:xfrm>
            <a:off x="6172200" y="3200400"/>
            <a:ext cx="2709863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sz="2800" b="1"/>
              <a:t>②经血循环传播</a:t>
            </a:r>
          </a:p>
        </p:txBody>
      </p:sp>
      <p:sp>
        <p:nvSpPr>
          <p:cNvPr id="1032" name="矩形 7"/>
          <p:cNvSpPr>
            <a:spLocks noChangeArrowheads="1"/>
          </p:cNvSpPr>
          <p:nvPr/>
        </p:nvSpPr>
        <p:spPr bwMode="auto">
          <a:xfrm>
            <a:off x="0" y="3886200"/>
            <a:ext cx="3070225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sz="2800" b="1"/>
              <a:t>③经淋巴系统蔓延</a:t>
            </a:r>
          </a:p>
        </p:txBody>
      </p:sp>
      <p:sp>
        <p:nvSpPr>
          <p:cNvPr id="1033" name="矩形 8"/>
          <p:cNvSpPr>
            <a:spLocks noChangeArrowheads="1"/>
          </p:cNvSpPr>
          <p:nvPr/>
        </p:nvSpPr>
        <p:spPr bwMode="auto">
          <a:xfrm>
            <a:off x="4572000" y="5029200"/>
            <a:ext cx="4343400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sz="2800" b="1">
                <a:solidFill>
                  <a:srgbClr val="000000"/>
                </a:solidFill>
              </a:rPr>
              <a:t>④腹腔其他脏器感染后直接蔓延，侵入内生殖器及其周围结缔组织、盆腔而致病。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一、急性盆腔炎</a:t>
            </a:r>
          </a:p>
        </p:txBody>
      </p:sp>
      <p:sp>
        <p:nvSpPr>
          <p:cNvPr id="20482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219200"/>
            <a:ext cx="8458200" cy="5410200"/>
          </a:xfrm>
        </p:spPr>
        <p:txBody>
          <a:bodyPr/>
          <a:lstStyle/>
          <a:p>
            <a:pPr marL="190500" indent="-190500" algn="l">
              <a:lnSpc>
                <a:spcPct val="80000"/>
              </a:lnSpc>
              <a:defRPr/>
            </a:pPr>
            <a:r>
              <a:rPr lang="zh-CN" altLang="en-US" sz="2400" b="1" dirty="0" smtClean="0">
                <a:solidFill>
                  <a:srgbClr val="0000FF"/>
                </a:solidFill>
                <a:latin typeface="+mn-ea"/>
              </a:rPr>
              <a:t>（二）西医病因病理</a:t>
            </a:r>
          </a:p>
          <a:p>
            <a:pPr marL="190500" indent="-190500" algn="l">
              <a:lnSpc>
                <a:spcPct val="80000"/>
              </a:lnSpc>
              <a:defRPr/>
            </a:pPr>
            <a:endParaRPr lang="en-US" altLang="zh-CN" sz="2400" b="1" dirty="0" smtClean="0">
              <a:latin typeface="+mn-ea"/>
            </a:endParaRPr>
          </a:p>
          <a:p>
            <a:pPr marL="190500" indent="-190500" algn="l">
              <a:lnSpc>
                <a:spcPct val="80000"/>
              </a:lnSpc>
              <a:defRPr/>
            </a:pPr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、病理</a:t>
            </a:r>
            <a:r>
              <a:rPr lang="zh-CN" altLang="en-US" sz="2400" dirty="0" smtClean="0">
                <a:latin typeface="+mn-ea"/>
              </a:rPr>
              <a:t>：</a:t>
            </a:r>
          </a:p>
          <a:p>
            <a:pPr marL="190500" indent="-190500" algn="l">
              <a:lnSpc>
                <a:spcPct val="80000"/>
              </a:lnSpc>
              <a:buClr>
                <a:schemeClr val="tx1"/>
              </a:buClr>
              <a:defRPr/>
            </a:pPr>
            <a:r>
              <a:rPr lang="zh-CN" altLang="en-US" sz="2400" dirty="0" smtClean="0">
                <a:latin typeface="+mn-ea"/>
              </a:rPr>
              <a:t>①</a:t>
            </a:r>
            <a:r>
              <a:rPr lang="zh-CN" altLang="en-US" sz="2400" b="1" dirty="0" smtClean="0">
                <a:latin typeface="+mn-ea"/>
              </a:rPr>
              <a:t>急性子宫内膜炎及子宫肌炎</a:t>
            </a:r>
            <a:r>
              <a:rPr lang="zh-CN" altLang="en-US" sz="2400" dirty="0" smtClean="0">
                <a:latin typeface="+mn-ea"/>
              </a:rPr>
              <a:t>：内膜水肿、充血，又炎性渗出物，重者内膜坏死，形成溃疡，并可侵犯子宫肌层，镜下可见大量白细胞浸润。</a:t>
            </a:r>
          </a:p>
          <a:p>
            <a:pPr marL="190500" indent="-190500" algn="l">
              <a:lnSpc>
                <a:spcPct val="80000"/>
              </a:lnSpc>
              <a:buClr>
                <a:schemeClr val="tx1"/>
              </a:buClr>
              <a:defRPr/>
            </a:pPr>
            <a:r>
              <a:rPr lang="zh-CN" altLang="en-US" sz="2400" dirty="0" smtClean="0">
                <a:latin typeface="+mn-ea"/>
              </a:rPr>
              <a:t>②</a:t>
            </a:r>
            <a:r>
              <a:rPr lang="zh-CN" altLang="en-US" sz="2400" b="1" dirty="0" smtClean="0">
                <a:latin typeface="+mn-ea"/>
              </a:rPr>
              <a:t>急性输卵管炎、输卵管积脓、输卵管卵巢脓肿</a:t>
            </a:r>
            <a:r>
              <a:rPr lang="zh-CN" altLang="en-US" sz="2400" dirty="0" smtClean="0">
                <a:latin typeface="+mn-ea"/>
              </a:rPr>
              <a:t>：主要由化脓菌引起。</a:t>
            </a:r>
          </a:p>
          <a:p>
            <a:pPr marL="190500" indent="-190500" algn="l">
              <a:lnSpc>
                <a:spcPct val="80000"/>
              </a:lnSpc>
              <a:buClr>
                <a:schemeClr val="tx1"/>
              </a:buClr>
              <a:defRPr/>
            </a:pPr>
            <a:r>
              <a:rPr lang="zh-CN" altLang="en-US" sz="2400" dirty="0" smtClean="0">
                <a:latin typeface="+mn-ea"/>
              </a:rPr>
              <a:t>③</a:t>
            </a:r>
            <a:r>
              <a:rPr lang="zh-CN" altLang="en-US" sz="2400" b="1" dirty="0" smtClean="0">
                <a:latin typeface="+mn-ea"/>
              </a:rPr>
              <a:t>急性盆腔结缔组织炎</a:t>
            </a:r>
            <a:r>
              <a:rPr lang="zh-CN" altLang="en-US" sz="2400" dirty="0" smtClean="0">
                <a:latin typeface="+mn-ea"/>
              </a:rPr>
              <a:t>：病原菌经淋巴管进入盆腔结缔组织而引起组织充血、水肿及嗜中性粒细胞浸润。</a:t>
            </a:r>
          </a:p>
          <a:p>
            <a:pPr marL="190500" indent="-190500" algn="l">
              <a:lnSpc>
                <a:spcPct val="80000"/>
              </a:lnSpc>
              <a:buClr>
                <a:schemeClr val="tx1"/>
              </a:buClr>
              <a:defRPr/>
            </a:pPr>
            <a:r>
              <a:rPr lang="zh-CN" altLang="en-US" sz="2400" dirty="0" smtClean="0">
                <a:latin typeface="+mn-ea"/>
              </a:rPr>
              <a:t>④</a:t>
            </a:r>
            <a:r>
              <a:rPr lang="zh-CN" altLang="en-US" sz="2400" b="1" dirty="0" smtClean="0">
                <a:latin typeface="+mn-ea"/>
              </a:rPr>
              <a:t>急性盆腔腹膜炎</a:t>
            </a:r>
            <a:r>
              <a:rPr lang="zh-CN" altLang="en-US" sz="2400" dirty="0" smtClean="0">
                <a:latin typeface="+mn-ea"/>
              </a:rPr>
              <a:t>：炎症蔓延至盆腔腹膜充血、水肿、并有少量含纤维素的渗出液形成盆腔脏器粘连。</a:t>
            </a:r>
          </a:p>
          <a:p>
            <a:pPr marL="190500" indent="-190500" algn="l">
              <a:lnSpc>
                <a:spcPct val="80000"/>
              </a:lnSpc>
              <a:buClr>
                <a:schemeClr val="tx1"/>
              </a:buClr>
              <a:defRPr/>
            </a:pPr>
            <a:r>
              <a:rPr lang="zh-CN" altLang="en-US" sz="2400" dirty="0" smtClean="0">
                <a:latin typeface="+mn-ea"/>
              </a:rPr>
              <a:t>⑤</a:t>
            </a:r>
            <a:r>
              <a:rPr lang="zh-CN" altLang="en-US" sz="2400" b="1" dirty="0" smtClean="0">
                <a:latin typeface="+mn-ea"/>
              </a:rPr>
              <a:t>血症及脓毒血症：</a:t>
            </a:r>
            <a:r>
              <a:rPr lang="zh-CN" altLang="en-US" sz="2400" dirty="0" smtClean="0">
                <a:latin typeface="+mn-ea"/>
              </a:rPr>
              <a:t>当病原体毒性强、数量多，患者抵抗力降低时常发生败血症；如未及时控制，会导致感染性休克，甚至死亡。</a:t>
            </a:r>
          </a:p>
          <a:p>
            <a:pPr marL="190500" indent="-190500">
              <a:lnSpc>
                <a:spcPct val="80000"/>
              </a:lnSpc>
              <a:defRPr/>
            </a:pPr>
            <a:endParaRPr lang="zh-CN" altLang="en-US" sz="2400" dirty="0" smtClean="0">
              <a:latin typeface="+mn-ea"/>
            </a:endParaRPr>
          </a:p>
          <a:p>
            <a:pPr marL="190500" indent="-190500" algn="l">
              <a:lnSpc>
                <a:spcPct val="80000"/>
              </a:lnSpc>
              <a:defRPr/>
            </a:pPr>
            <a:r>
              <a:rPr lang="zh-CN" altLang="en-US" sz="2400" dirty="0" smtClean="0">
                <a:latin typeface="+mn-ea"/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33400" y="533400"/>
            <a:ext cx="4191000" cy="460375"/>
          </a:xfrm>
        </p:spPr>
        <p:txBody>
          <a:bodyPr/>
          <a:lstStyle/>
          <a:p>
            <a:pPr algn="l"/>
            <a:r>
              <a:rPr lang="zh-CN" altLang="en-US" sz="4000" b="1" smtClean="0"/>
              <a:t>一、急性盆腔炎</a:t>
            </a:r>
          </a:p>
        </p:txBody>
      </p:sp>
      <p:sp>
        <p:nvSpPr>
          <p:cNvPr id="24578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" y="1295400"/>
            <a:ext cx="8686800" cy="4724400"/>
          </a:xfrm>
        </p:spPr>
        <p:txBody>
          <a:bodyPr/>
          <a:lstStyle/>
          <a:p>
            <a:pPr marL="190500" indent="-190500" algn="l">
              <a:lnSpc>
                <a:spcPct val="80000"/>
              </a:lnSpc>
            </a:pPr>
            <a:r>
              <a:rPr lang="zh-CN" altLang="en-US" sz="2400" b="1" smtClean="0">
                <a:solidFill>
                  <a:srgbClr val="0000FF"/>
                </a:solidFill>
              </a:rPr>
              <a:t>（三）诊断与鉴别</a:t>
            </a:r>
          </a:p>
          <a:p>
            <a:pPr marL="190500" indent="-190500" algn="l">
              <a:lnSpc>
                <a:spcPct val="80000"/>
              </a:lnSpc>
            </a:pPr>
            <a:r>
              <a:rPr lang="en-US" altLang="zh-CN" sz="2400" b="1" smtClean="0"/>
              <a:t>1</a:t>
            </a:r>
            <a:r>
              <a:rPr lang="zh-CN" altLang="en-US" sz="2400" b="1" smtClean="0"/>
              <a:t>、诊断要点：</a:t>
            </a:r>
            <a:endParaRPr lang="en-US" altLang="zh-CN" sz="2400" b="1" smtClean="0"/>
          </a:p>
          <a:p>
            <a:pPr marL="190500" indent="-190500" algn="l">
              <a:lnSpc>
                <a:spcPct val="80000"/>
              </a:lnSpc>
            </a:pPr>
            <a:endParaRPr lang="zh-CN" altLang="en-US" sz="2400" b="1" smtClean="0"/>
          </a:p>
          <a:p>
            <a:pPr marL="190500" indent="-190500" algn="l">
              <a:lnSpc>
                <a:spcPct val="80000"/>
              </a:lnSpc>
            </a:pPr>
            <a:r>
              <a:rPr lang="zh-CN" altLang="en-US" sz="2000" smtClean="0"/>
              <a:t>①</a:t>
            </a:r>
            <a:r>
              <a:rPr lang="zh-CN" altLang="en-US" sz="2400" smtClean="0"/>
              <a:t>病史：</a:t>
            </a:r>
          </a:p>
          <a:p>
            <a:pPr marL="190500" indent="-190500" algn="l">
              <a:lnSpc>
                <a:spcPct val="80000"/>
              </a:lnSpc>
            </a:pPr>
            <a:r>
              <a:rPr lang="zh-CN" altLang="en-US" sz="2400" smtClean="0"/>
              <a:t>          多发生在产后、人流后、经期及经后及妇产科手术后，有不洁的性生活史及慢性生殖性炎症病史。</a:t>
            </a:r>
          </a:p>
          <a:p>
            <a:pPr marL="190500" indent="-190500" algn="l">
              <a:lnSpc>
                <a:spcPct val="80000"/>
              </a:lnSpc>
            </a:pPr>
            <a:r>
              <a:rPr lang="zh-CN" altLang="en-US" sz="2000" smtClean="0"/>
              <a:t>②</a:t>
            </a:r>
            <a:r>
              <a:rPr lang="zh-CN" altLang="en-US" sz="2400" smtClean="0"/>
              <a:t>症状：</a:t>
            </a:r>
          </a:p>
          <a:p>
            <a:pPr marL="190500" indent="-190500" algn="l">
              <a:lnSpc>
                <a:spcPct val="80000"/>
              </a:lnSpc>
            </a:pPr>
            <a:r>
              <a:rPr lang="zh-CN" altLang="en-US" sz="2400" smtClean="0"/>
              <a:t>       发热或高热，下肢疼痛拒按，带下量多如脓臭秽或赤白带下或恶漏量多，甚则如脓，或伴腹泻、尿频尿急。</a:t>
            </a:r>
          </a:p>
          <a:p>
            <a:pPr marL="190500" indent="-190500" algn="l">
              <a:lnSpc>
                <a:spcPct val="80000"/>
              </a:lnSpc>
            </a:pPr>
            <a:r>
              <a:rPr lang="zh-CN" altLang="en-US" sz="2000" smtClean="0"/>
              <a:t>③</a:t>
            </a:r>
            <a:r>
              <a:rPr lang="zh-CN" altLang="en-US" sz="2400" smtClean="0"/>
              <a:t>检查：</a:t>
            </a:r>
          </a:p>
          <a:p>
            <a:pPr marL="190500" indent="-190500" algn="l">
              <a:lnSpc>
                <a:spcPct val="80000"/>
              </a:lnSpc>
            </a:pPr>
            <a:r>
              <a:rPr lang="zh-CN" altLang="en-US" sz="2400" smtClean="0"/>
              <a:t>       阴道充血，宫颈抬举痛，宫体压痛拒按，双附件增厚压痛，有包块，下腹压痛反跳痛；血象检查白细胞增高，粒细胞更明显；后穹窿穿刺抽出脓液；</a:t>
            </a:r>
            <a:r>
              <a:rPr lang="en-US" altLang="zh-CN" sz="2400" smtClean="0"/>
              <a:t>B</a:t>
            </a:r>
            <a:r>
              <a:rPr lang="zh-CN" altLang="en-US" sz="2400" smtClean="0"/>
              <a:t>超：盆腔有积液或炎性包块。</a:t>
            </a:r>
          </a:p>
          <a:p>
            <a:pPr marL="190500" indent="-190500" algn="l">
              <a:lnSpc>
                <a:spcPct val="80000"/>
              </a:lnSpc>
            </a:pPr>
            <a:endParaRPr lang="zh-CN" altLang="en-US" sz="2400" smtClean="0"/>
          </a:p>
          <a:p>
            <a:pPr marL="190500" indent="-190500">
              <a:lnSpc>
                <a:spcPct val="80000"/>
              </a:lnSpc>
            </a:pPr>
            <a:endParaRPr lang="zh-CN" altLang="en-US" sz="1200" smtClean="0"/>
          </a:p>
          <a:p>
            <a:pPr marL="190500" indent="-190500" algn="l">
              <a:lnSpc>
                <a:spcPct val="80000"/>
              </a:lnSpc>
            </a:pPr>
            <a:r>
              <a:rPr lang="zh-CN" altLang="en-US" sz="800" smtClean="0"/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古瓶荷花">
  <a:themeElements>
    <a:clrScheme name="古瓶荷花 4">
      <a:dk1>
        <a:srgbClr val="000000"/>
      </a:dk1>
      <a:lt1>
        <a:srgbClr val="FFFFCC"/>
      </a:lt1>
      <a:dk2>
        <a:srgbClr val="CC3300"/>
      </a:dk2>
      <a:lt2>
        <a:srgbClr val="C0C0C0"/>
      </a:lt2>
      <a:accent1>
        <a:srgbClr val="FFFFCC"/>
      </a:accent1>
      <a:accent2>
        <a:srgbClr val="339933"/>
      </a:accent2>
      <a:accent3>
        <a:srgbClr val="FFFFE2"/>
      </a:accent3>
      <a:accent4>
        <a:srgbClr val="000000"/>
      </a:accent4>
      <a:accent5>
        <a:srgbClr val="FFFFE2"/>
      </a:accent5>
      <a:accent6>
        <a:srgbClr val="2D8A2D"/>
      </a:accent6>
      <a:hlink>
        <a:srgbClr val="0066FF"/>
      </a:hlink>
      <a:folHlink>
        <a:srgbClr val="6F6F9F"/>
      </a:folHlink>
    </a:clrScheme>
    <a:fontScheme name="古瓶荷花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>
          <a:outerShdw dist="107763" dir="13500000" algn="ctr" rotWithShape="0">
            <a:schemeClr val="bg2"/>
          </a:outerShdw>
        </a:effectLst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0000"/>
          <a:buFont typeface="Wingdings" pitchFamily="2" charset="2"/>
          <a:buNone/>
          <a:tabLst/>
          <a:defRPr kumimoji="1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ineta BT" pitchFamily="82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>
          <a:outerShdw dist="107763" dir="13500000" algn="ctr" rotWithShape="0">
            <a:schemeClr val="bg2"/>
          </a:outerShdw>
        </a:effectLst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0000"/>
          <a:buFont typeface="Wingdings" pitchFamily="2" charset="2"/>
          <a:buNone/>
          <a:tabLst/>
          <a:defRPr kumimoji="1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ineta BT" pitchFamily="82" charset="0"/>
            <a:ea typeface="宋体" pitchFamily="2" charset="-122"/>
          </a:defRPr>
        </a:defPPr>
      </a:lstStyle>
    </a:lnDef>
  </a:objectDefaults>
  <a:extraClrSchemeLst>
    <a:extraClrScheme>
      <a:clrScheme name="古瓶荷花 1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8AE7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2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6FAF5"/>
        </a:accent3>
        <a:accent4>
          <a:srgbClr val="006765"/>
        </a:accent4>
        <a:accent5>
          <a:srgbClr val="F1F5F0"/>
        </a:accent5>
        <a:accent6>
          <a:srgbClr val="E78A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3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C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4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A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5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F"/>
        </a:accent3>
        <a:accent4>
          <a:srgbClr val="53537E"/>
        </a:accent4>
        <a:accent5>
          <a:srgbClr val="FFEEEE"/>
        </a:accent5>
        <a:accent6>
          <a:srgbClr val="E78A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6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C"/>
        </a:accent4>
        <a:accent5>
          <a:srgbClr val="E9F7FF"/>
        </a:accent5>
        <a:accent6>
          <a:srgbClr val="E78A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7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EEE"/>
        </a:accent3>
        <a:accent4>
          <a:srgbClr val="0056AE"/>
        </a:accent4>
        <a:accent5>
          <a:srgbClr val="FFFFE2"/>
        </a:accent5>
        <a:accent6>
          <a:srgbClr val="008A8A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8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12121"/>
        </a:accent4>
        <a:accent5>
          <a:srgbClr val="E1E1EB"/>
        </a:accent5>
        <a:accent6>
          <a:srgbClr val="E7B9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CDESIGNK</Template>
  <TotalTime>3458</TotalTime>
  <Words>13934</Words>
  <Application>Microsoft Office PowerPoint</Application>
  <PresentationFormat>On-screen Show (4:3)</PresentationFormat>
  <Paragraphs>496</Paragraphs>
  <Slides>60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演示文稿设计模板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60</vt:i4>
      </vt:variant>
    </vt:vector>
  </HeadingPairs>
  <TitlesOfParts>
    <vt:vector size="70" baseType="lpstr">
      <vt:lpstr>Vineta BT</vt:lpstr>
      <vt:lpstr>宋体</vt:lpstr>
      <vt:lpstr>Arial</vt:lpstr>
      <vt:lpstr>Wingdings</vt:lpstr>
      <vt:lpstr>Calibri</vt:lpstr>
      <vt:lpstr>Times New Roman</vt:lpstr>
      <vt:lpstr>微软雅黑</vt:lpstr>
      <vt:lpstr>古瓶荷花</vt:lpstr>
      <vt:lpstr>古瓶荷花</vt:lpstr>
      <vt:lpstr>Photo Editor 照片</vt:lpstr>
      <vt:lpstr>盆腔炎的辨证思路</vt:lpstr>
      <vt:lpstr>概述</vt:lpstr>
      <vt:lpstr>幻灯片 3</vt:lpstr>
      <vt:lpstr>一、急性盆腔炎</vt:lpstr>
      <vt:lpstr>一、急性盆腔炎</vt:lpstr>
      <vt:lpstr>一、急性盆腔炎</vt:lpstr>
      <vt:lpstr>幻灯片 7</vt:lpstr>
      <vt:lpstr>一、急性盆腔炎</vt:lpstr>
      <vt:lpstr>一、急性盆腔炎</vt:lpstr>
      <vt:lpstr>一、急性盆腔炎</vt:lpstr>
      <vt:lpstr>一、急性盆腔炎</vt:lpstr>
      <vt:lpstr>一、急性盆腔炎</vt:lpstr>
      <vt:lpstr>一、急性盆腔炎</vt:lpstr>
      <vt:lpstr>一、急性盆腔炎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二、慢性盆腔炎</vt:lpstr>
      <vt:lpstr>幻灯片 42</vt:lpstr>
      <vt:lpstr>二、慢性盆腔炎</vt:lpstr>
      <vt:lpstr>二、慢性盆腔炎</vt:lpstr>
      <vt:lpstr>幻灯片 45</vt:lpstr>
      <vt:lpstr>幻灯片 46</vt:lpstr>
      <vt:lpstr>幻灯片 47</vt:lpstr>
      <vt:lpstr>幻灯片 48</vt:lpstr>
      <vt:lpstr>幻灯片 49</vt:lpstr>
      <vt:lpstr>幻灯片 50</vt:lpstr>
      <vt:lpstr>幻灯片 51</vt:lpstr>
      <vt:lpstr>幻灯片 52</vt:lpstr>
      <vt:lpstr>幻灯片 53</vt:lpstr>
      <vt:lpstr>幻灯片 54</vt:lpstr>
      <vt:lpstr>幻灯片 55</vt:lpstr>
      <vt:lpstr>幻灯片 56</vt:lpstr>
      <vt:lpstr>幻灯片 57</vt:lpstr>
      <vt:lpstr>幻灯片 58</vt:lpstr>
      <vt:lpstr>幻灯片 59</vt:lpstr>
      <vt:lpstr>幻灯片 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Ling</dc:creator>
  <cp:lastModifiedBy>微软用户</cp:lastModifiedBy>
  <cp:revision>187</cp:revision>
  <cp:lastPrinted>1601-01-01T00:00:00Z</cp:lastPrinted>
  <dcterms:created xsi:type="dcterms:W3CDTF">1601-01-01T00:00:00Z</dcterms:created>
  <dcterms:modified xsi:type="dcterms:W3CDTF">2015-07-15T11:17:22Z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