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矩形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矩形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7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41DAD3D-C4B1-42D0-9E63-3CCA0D09A956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10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90E5BF-AE3C-4CA1-A864-366D59BA504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B6177-A8D6-401E-8E25-A5D1DD36A581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1134-6E92-40F7-A3DC-84F0EA01E0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5F0F-3B6C-4AD2-AECD-13A5B4B75285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A108A-1DCA-4BF1-B8D0-5C1B352D29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22E1F-4DA0-4283-BEB3-E7C55A9F6235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1F6CF-6479-4062-A604-FDA66098E9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7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BA5D-3914-4205-9C84-4D74691596F2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8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E692B5-0DDD-4ECB-9212-775E4C80593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6600D6-17C3-4101-9BE3-2701C5E74B5E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6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3BB08E-9872-4FE8-9722-0BF742634E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页脚占位符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B6096E-14E9-44DB-B319-90AC10F2E819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8" name="灯片编号占位符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7E5C73-08EF-4569-A8EB-E27DE4F915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页脚占位符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6EED8-4065-4577-ADF8-642460CBD527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A22B9-DB3D-46F7-96EF-CCCD77AF4B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24ABD-8C2E-4452-9789-F86F730382F9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753C236-5C69-4183-B0AE-E5B73F5D6D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9963-FB72-4225-AAFC-89F018461E29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27308-9850-46F3-B71F-C336DE5405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矩形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矩形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矩形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BADE23-28A7-48E5-88A7-6F51D00E1AD9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10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5279A7A-4DFD-484D-A58E-1C7EA82BA8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FD96CF6-7CF1-4A89-BB0D-ABE8D31EBD96}" type="datetimeFigureOut">
              <a:rPr lang="zh-CN" altLang="en-US"/>
              <a:pPr>
                <a:defRPr/>
              </a:pPr>
              <a:t>2015-10-10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矩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30527D-E9AF-42F2-A54C-C6EE77F540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1" r:id="rId2"/>
    <p:sldLayoutId id="2147483833" r:id="rId3"/>
    <p:sldLayoutId id="2147483834" r:id="rId4"/>
    <p:sldLayoutId id="2147483835" r:id="rId5"/>
    <p:sldLayoutId id="2147483830" r:id="rId6"/>
    <p:sldLayoutId id="2147483836" r:id="rId7"/>
    <p:sldLayoutId id="2147483829" r:id="rId8"/>
    <p:sldLayoutId id="2147483837" r:id="rId9"/>
    <p:sldLayoutId id="2147483828" r:id="rId10"/>
    <p:sldLayoutId id="21474838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华文仿宋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华文仿宋"/>
          <a:cs typeface="华文仿宋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华文仿宋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华文仿宋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华文仿宋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华文仿宋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华文仿宋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&#26377;&#19981;@&#24615;&#25509;&#35302;&#21490;&#21450;&#20844;&#20849;&#28020;&#27744;.&#28020;&#30406;.&#28020;&#24062;.&#27891;&#27744;.&#34915;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&#25233;&#21046;&#32454;&#33740;&#29983;&#38271;&#65292;&#20026;&#22686;&#21152;&#38452;&#36947;&#37240;&#30897;@&#65292;&#25233;&#21046;&#32454;&#33740;&#29983;&#38271;&#65292;&#32321;&#27542;&#65292;&#21487;&#29992;1%25&#20083;&#37240;&#25110;0.5%25&#37259;&#37240;&#20914;&#27927;&#38452;&#36947;&#65292;&#27599;&#26085;&#19968;&#27425;&#65292;&#29992;&#30002;&#30813;&#21777;200mg&#25110;&#35834;&#27801;@@@100mg&#20837;&#38452;&#36947;@&#37096;&#65292;&#27599;&#26085;&#19968;&#27425;&#65292;7-10&#22825;&#20026;1&#30103;&#31243;&#12290;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63"/>
            <a:ext cx="2438400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标题 1"/>
          <p:cNvSpPr>
            <a:spLocks noGrp="1"/>
          </p:cNvSpPr>
          <p:nvPr>
            <p:ph type="ctrTitle" idx="4294967295"/>
          </p:nvPr>
        </p:nvSpPr>
        <p:spPr>
          <a:xfrm>
            <a:off x="3357563" y="1571625"/>
            <a:ext cx="4357687" cy="2000250"/>
          </a:xfrm>
        </p:spPr>
        <p:txBody>
          <a:bodyPr anchor="b"/>
          <a:lstStyle/>
          <a:p>
            <a:pPr eaLnBrk="1" hangingPunct="1"/>
            <a:r>
              <a:rPr lang="zh-CN" altLang="en-US" sz="5400" b="1" smtClean="0"/>
              <a:t>    </a:t>
            </a:r>
          </a:p>
        </p:txBody>
      </p:sp>
      <p:sp>
        <p:nvSpPr>
          <p:cNvPr id="3" name="标题 1"/>
          <p:cNvSpPr>
            <a:spLocks noGrp="1"/>
          </p:cNvSpPr>
          <p:nvPr>
            <p:ph type="ctrTitle"/>
          </p:nvPr>
        </p:nvSpPr>
        <p:spPr>
          <a:xfrm>
            <a:off x="4067175" y="1557338"/>
            <a:ext cx="4357688" cy="2000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400" b="1" dirty="0" smtClean="0">
                <a:cs typeface="+mj-cs"/>
              </a:rPr>
              <a:t>阴道炎</a:t>
            </a:r>
            <a:r>
              <a:rPr altLang="zh-CN" sz="5400" b="1" dirty="0" smtClean="0">
                <a:cs typeface="+mj-cs"/>
              </a:rPr>
              <a:t/>
            </a:r>
            <a:br>
              <a:rPr altLang="zh-CN" sz="5400" b="1" dirty="0" smtClean="0">
                <a:cs typeface="+mj-cs"/>
              </a:rPr>
            </a:br>
            <a:endParaRPr lang="zh-CN" altLang="en-US" sz="5400" b="1" dirty="0" smtClean="0">
              <a:cs typeface="+mj-cs"/>
            </a:endParaRPr>
          </a:p>
        </p:txBody>
      </p:sp>
      <p:sp>
        <p:nvSpPr>
          <p:cNvPr id="13317" name="副标题 2"/>
          <p:cNvSpPr>
            <a:spLocks noGrp="1"/>
          </p:cNvSpPr>
          <p:nvPr>
            <p:ph type="subTitle" idx="1"/>
          </p:nvPr>
        </p:nvSpPr>
        <p:spPr>
          <a:xfrm>
            <a:off x="2411413" y="3500438"/>
            <a:ext cx="6400800" cy="1600200"/>
          </a:xfrm>
        </p:spPr>
        <p:txBody>
          <a:bodyPr/>
          <a:lstStyle/>
          <a:p>
            <a:pPr eaLnBrk="1" hangingPunct="1"/>
            <a:r>
              <a:rPr lang="zh-CN" altLang="en-US" b="1" smtClean="0"/>
              <a:t>湖南省中医药研究院附属医院    郑纯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z="3200" smtClean="0"/>
              <a:t>诊断</a:t>
            </a:r>
          </a:p>
        </p:txBody>
      </p:sp>
      <p:sp>
        <p:nvSpPr>
          <p:cNvPr id="22530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16913" cy="5257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dirty="0" smtClean="0">
                <a:cs typeface="+mn-cs"/>
              </a:rPr>
              <a:t>2</a:t>
            </a:r>
            <a:r>
              <a:rPr lang="zh-CN" altLang="en-US" dirty="0" smtClean="0">
                <a:cs typeface="+mn-cs"/>
              </a:rPr>
              <a:t>、滴虫性阴道炎：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病史：</a:t>
            </a:r>
            <a:r>
              <a:rPr lang="en-US" dirty="0" err="1" smtClean="0">
                <a:latin typeface="+mj-ea"/>
                <a:ea typeface="+mj-ea"/>
                <a:cs typeface="+mn-cs"/>
                <a:hlinkClick r:id="rId2"/>
              </a:rPr>
              <a:t>不洁性接触及公共浴池</a:t>
            </a:r>
            <a:r>
              <a:rPr lang="en-US" altLang="zh-CN" dirty="0" err="1" smtClean="0">
                <a:latin typeface="+mj-ea"/>
                <a:ea typeface="+mj-ea"/>
                <a:cs typeface="+mn-cs"/>
                <a:hlinkClick r:id="rId2"/>
              </a:rPr>
              <a:t>.</a:t>
            </a:r>
            <a:r>
              <a:rPr lang="en-US" dirty="0" err="1" smtClean="0">
                <a:latin typeface="+mj-ea"/>
                <a:ea typeface="+mj-ea"/>
                <a:cs typeface="+mn-cs"/>
                <a:hlinkClick r:id="rId2"/>
              </a:rPr>
              <a:t>浴盆</a:t>
            </a:r>
            <a:r>
              <a:rPr lang="en-US" altLang="zh-CN" dirty="0" err="1" smtClean="0">
                <a:latin typeface="+mj-ea"/>
                <a:ea typeface="+mj-ea"/>
                <a:cs typeface="+mn-cs"/>
                <a:hlinkClick r:id="rId2"/>
              </a:rPr>
              <a:t>.</a:t>
            </a:r>
            <a:r>
              <a:rPr lang="en-US" dirty="0" err="1" smtClean="0">
                <a:latin typeface="+mj-ea"/>
                <a:ea typeface="+mj-ea"/>
                <a:cs typeface="+mn-cs"/>
                <a:hlinkClick r:id="rId2"/>
              </a:rPr>
              <a:t>浴巾</a:t>
            </a:r>
            <a:r>
              <a:rPr lang="en-US" altLang="zh-CN" dirty="0" err="1" smtClean="0">
                <a:latin typeface="+mj-ea"/>
                <a:ea typeface="+mj-ea"/>
                <a:cs typeface="+mn-cs"/>
                <a:hlinkClick r:id="rId2"/>
              </a:rPr>
              <a:t>.</a:t>
            </a:r>
            <a:r>
              <a:rPr lang="en-US" dirty="0" err="1" smtClean="0">
                <a:latin typeface="+mj-ea"/>
                <a:ea typeface="+mj-ea"/>
                <a:cs typeface="+mn-cs"/>
                <a:hlinkClick r:id="rId2"/>
              </a:rPr>
              <a:t>泳池</a:t>
            </a:r>
            <a:r>
              <a:rPr lang="en-US" altLang="zh-CN" dirty="0" smtClean="0">
                <a:latin typeface="+mj-ea"/>
                <a:ea typeface="+mj-ea"/>
                <a:cs typeface="+mn-cs"/>
                <a:hlinkClick r:id="rId2"/>
              </a:rPr>
              <a:t>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ea typeface="宋体" charset="-122"/>
                <a:cs typeface="+mn-cs"/>
                <a:hlinkClick r:id="rId2"/>
              </a:rPr>
              <a:t>衣</a:t>
            </a:r>
            <a:r>
              <a:rPr lang="zh-CN" altLang="en-US" dirty="0" smtClean="0">
                <a:cs typeface="+mn-cs"/>
              </a:rPr>
              <a:t>物间接接触。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症状：白带增多，外阴及阴道口瘙痒，分泌物呈黄绿色，泡沫状，有腥臭。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妇查：阴道粘膜宫颈充血，常有散在的出血点呈草莓状，后穹窿有多量灰黄色，黄绿色分泌物，常呈泡沫状。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实验室：阴道分泌物找到阴道毛滴虫。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mtClean="0"/>
              <a:t>诊断</a:t>
            </a:r>
          </a:p>
        </p:txBody>
      </p:sp>
      <p:sp>
        <p:nvSpPr>
          <p:cNvPr id="23554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dirty="0" smtClean="0">
                <a:cs typeface="+mn-cs"/>
              </a:rPr>
              <a:t>3</a:t>
            </a:r>
            <a:r>
              <a:rPr lang="zh-CN" altLang="en-US" dirty="0" smtClean="0">
                <a:cs typeface="+mn-cs"/>
              </a:rPr>
              <a:t>、</a:t>
            </a:r>
            <a:r>
              <a:rPr lang="zh-CN" altLang="en-US" sz="2800" dirty="0" smtClean="0">
                <a:cs typeface="+mn-cs"/>
              </a:rPr>
              <a:t>念珠菌阴道炎</a:t>
            </a:r>
            <a:r>
              <a:rPr lang="zh-CN" altLang="en-US" dirty="0" smtClean="0">
                <a:cs typeface="+mn-cs"/>
              </a:rPr>
              <a:t>：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病史：不洁性接触史，糖尿病史，或妊娠期大量应用免疫抑制剂或肾上腺皮质激素及广谱抗菌素，通过接触衣物间接传染。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症状</a:t>
            </a:r>
            <a:r>
              <a:rPr lang="en-US" altLang="zh-CN" dirty="0" smtClean="0">
                <a:cs typeface="+mn-cs"/>
              </a:rPr>
              <a:t>: </a:t>
            </a:r>
            <a:r>
              <a:rPr lang="zh-CN" altLang="en-US" dirty="0" smtClean="0">
                <a:cs typeface="+mn-cs"/>
              </a:rPr>
              <a:t>外阴阴道瘙痒，灼痛，坐卧不宁，异常痛苦，还可伴见尿频尿痛或性交痛，白带增多。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妇检：外阴抓痕，黏膜红肿，白带增多，凝乳状或豆腐渣样。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实验室：分泌物找到假丝酵母菌芽胞及菌丝，培养法阳性率高。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mtClean="0"/>
              <a:t>诊断</a:t>
            </a:r>
          </a:p>
        </p:txBody>
      </p:sp>
      <p:sp>
        <p:nvSpPr>
          <p:cNvPr id="24578" name="内容占位符 2"/>
          <p:cNvSpPr>
            <a:spLocks noGrp="1"/>
          </p:cNvSpPr>
          <p:nvPr>
            <p:ph sz="quarter" idx="1"/>
          </p:nvPr>
        </p:nvSpPr>
        <p:spPr>
          <a:xfrm>
            <a:off x="500063" y="1627188"/>
            <a:ext cx="8315325" cy="4445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smtClean="0"/>
              <a:t>4</a:t>
            </a:r>
            <a:r>
              <a:rPr lang="zh-CN" altLang="en-US" smtClean="0"/>
              <a:t>、老年性阴道炎：</a:t>
            </a:r>
          </a:p>
          <a:p>
            <a:pPr eaLnBrk="1" hangingPunct="1"/>
            <a:r>
              <a:rPr lang="zh-CN" altLang="en-US" smtClean="0"/>
              <a:t>病史：多发生于绝经后或双侧卵巢切除术后。</a:t>
            </a:r>
          </a:p>
          <a:p>
            <a:pPr eaLnBrk="1" hangingPunct="1"/>
            <a:r>
              <a:rPr lang="zh-CN" altLang="en-US" smtClean="0"/>
              <a:t>症状：阴道分泌物增多，稀薄，呈黄水样或脓样，也可呈血性、伴瘙痒灼热感，伴尿频尿急。</a:t>
            </a:r>
          </a:p>
          <a:p>
            <a:pPr eaLnBrk="1" hangingPunct="1"/>
            <a:r>
              <a:rPr lang="zh-CN" altLang="en-US" smtClean="0"/>
              <a:t>妇查：阴道黏膜萎缩，上皮非薄，皱襞消失，有出血点、甚则浅表溃疡</a:t>
            </a:r>
            <a:r>
              <a:rPr lang="en-US" altLang="zh-CN" smtClean="0"/>
              <a:t>.</a:t>
            </a:r>
            <a:endParaRPr lang="zh-CN" altLang="en-US" smtClean="0"/>
          </a:p>
          <a:p>
            <a:pPr eaLnBrk="1" hangingPunct="1"/>
            <a:r>
              <a:rPr lang="zh-CN" altLang="en-US" smtClean="0"/>
              <a:t>实验室：分泌物样片，可见大量白细胞，而无滴虫及念珠菌。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85750" y="214313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latin typeface="Perpetua"/>
              </a:rPr>
              <a:t>鉴别诊断：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8625" y="1000125"/>
          <a:ext cx="8501063" cy="57245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681775">
                <a:tc>
                  <a:txBody>
                    <a:bodyPr/>
                    <a:lstStyle/>
                    <a:p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滴虫性阴道炎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念珠性阴道炎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细菌性阴道炎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老年性阴道炎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1213448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症状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分泌物增多，轻度瘙痒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分泌物增多，重度瘙痒，灼热感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分泌物增多，无或轻度瘙痒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分泌物增多，外阴瘙痒灼烧感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681775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分泌物特点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稀薄，脓状</a:t>
                      </a:r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泡沫状</a:t>
                      </a:r>
                      <a:endParaRPr lang="zh-CN" alt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白色</a:t>
                      </a:r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豆腐渣样</a:t>
                      </a:r>
                      <a:endParaRPr lang="zh-CN" alt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白色均匀，</a:t>
                      </a:r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腥臭味</a:t>
                      </a:r>
                      <a:endParaRPr lang="zh-CN" alt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稀薄或脓血状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978198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阴道黏膜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散在出血点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水肿红斑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正常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充血，小出血点浅表溃疡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653396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阴道</a:t>
                      </a:r>
                      <a:r>
                        <a:rPr lang="en-US" altLang="zh-CN" sz="2000" b="1" dirty="0" smtClean="0"/>
                        <a:t>PH</a:t>
                      </a:r>
                      <a:r>
                        <a:rPr lang="zh-CN" altLang="en-US" sz="2000" b="1" dirty="0" smtClean="0"/>
                        <a:t>值</a:t>
                      </a:r>
                      <a:endParaRPr lang="en-US" altLang="zh-CN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/>
                        <a:t>&gt;5(5-6.5)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/>
                        <a:t>&lt;4.5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/>
                        <a:t>&gt;4.5(4.7-5.7)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增高近中性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385350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胺试验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阴性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阴性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阳性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阴性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978198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显微镜镜析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阴道</a:t>
                      </a:r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毛滴虫</a:t>
                      </a:r>
                      <a:r>
                        <a:rPr lang="zh-CN" altLang="en-US" sz="2000" b="1" dirty="0" smtClean="0"/>
                        <a:t>，多量白细胞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芽孢及假菌丝</a:t>
                      </a:r>
                      <a:r>
                        <a:rPr lang="zh-CN" altLang="en-US" sz="2000" b="1" dirty="0" smtClean="0"/>
                        <a:t>，少量白细胞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索细胞</a:t>
                      </a:r>
                      <a:r>
                        <a:rPr lang="zh-CN" altLang="en-US" sz="2000" b="1" dirty="0" smtClean="0"/>
                        <a:t>及少量白细胞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大基底细胞及白细胞</a:t>
                      </a:r>
                      <a:endParaRPr lang="zh-CN" alt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sz="3600" b="1" smtClean="0"/>
              <a:t>五、辨证论治：</a:t>
            </a:r>
            <a:br>
              <a:rPr lang="zh-CN" altLang="en-US" sz="3600" b="1" smtClean="0"/>
            </a:br>
            <a:endParaRPr lang="zh-CN" altLang="en-US" sz="3600" b="1" smtClean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7188" y="1500188"/>
            <a:ext cx="8501062" cy="53578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b="1" dirty="0" smtClean="0">
                <a:cs typeface="+mn-cs"/>
              </a:rPr>
              <a:t>（临床分为四型）</a:t>
            </a:r>
            <a:endParaRPr lang="en-US" altLang="zh-CN" b="1" dirty="0" smtClean="0">
              <a:cs typeface="+mn-cs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cs typeface="+mn-cs"/>
              </a:rPr>
              <a:t>  </a:t>
            </a:r>
            <a:r>
              <a:rPr lang="en-US" dirty="0" smtClean="0">
                <a:cs typeface="+mn-cs"/>
              </a:rPr>
              <a:t> a.</a:t>
            </a:r>
            <a:r>
              <a:rPr lang="zh-CN" altLang="en-US" dirty="0" smtClean="0">
                <a:cs typeface="+mn-cs"/>
              </a:rPr>
              <a:t>湿毒蕴结证</a:t>
            </a:r>
            <a:r>
              <a:rPr lang="en-US" dirty="0" smtClean="0">
                <a:cs typeface="+mn-cs"/>
              </a:rPr>
              <a:t>:</a:t>
            </a:r>
            <a:r>
              <a:rPr lang="zh-CN" altLang="en-US" dirty="0" smtClean="0">
                <a:cs typeface="+mn-cs"/>
              </a:rPr>
              <a:t>带下量多，黄绿如脓，或赤白相兼，或浑浊如泔，质黏腻，有臭气，阴中灼热瘙痒，小腹作胀，腰骶酸痛，口苦咽干，小便短赤，大便干结或臭秽，舌红，苔黄或黄腻，脉滑数。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       治以清热解毒，以五味消毒饮加白花蛇舌草，土茯苓，败酱草，若腰骶痛，白带臭秽难闻，加穿心莲，半枝莲，鱼腥草，以清热解毒除秽，大便干结加大黄，枳壳，以行气通腑（细菌性阴道病）。</a:t>
            </a:r>
            <a:endParaRPr lang="zh-CN" altLang="en-US" b="1" dirty="0">
              <a:solidFill>
                <a:schemeClr val="accent2"/>
              </a:solidFill>
              <a:latin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内容占位符 2"/>
          <p:cNvSpPr>
            <a:spLocks noGrp="1"/>
          </p:cNvSpPr>
          <p:nvPr>
            <p:ph sz="quarter" idx="1"/>
          </p:nvPr>
        </p:nvSpPr>
        <p:spPr>
          <a:xfrm>
            <a:off x="571500" y="1500188"/>
            <a:ext cx="8215313" cy="4695825"/>
          </a:xfrm>
        </p:spPr>
        <p:txBody>
          <a:bodyPr/>
          <a:lstStyle/>
          <a:p>
            <a:pPr eaLnBrk="1" hangingPunct="1"/>
            <a:r>
              <a:rPr lang="en-US" altLang="zh-CN" smtClean="0"/>
              <a:t>    b.</a:t>
            </a:r>
            <a:r>
              <a:rPr lang="zh-CN" altLang="en-US" smtClean="0"/>
              <a:t>湿热下注证： 带下量多，色黄呈脓状或泡沫状，质粘稠气腥臭，阴道潮红，灼热瘙痒，甚或肿痛，尿短赤，涩痛，大便溏而不爽，口腻而臭，舌质红，苔黄腻，脉滑数。</a:t>
            </a:r>
          </a:p>
          <a:p>
            <a:pPr eaLnBrk="1" hangingPunct="1"/>
            <a:r>
              <a:rPr lang="en-US" altLang="zh-CN" smtClean="0"/>
              <a:t>       </a:t>
            </a:r>
            <a:r>
              <a:rPr lang="zh-CN" altLang="en-US" smtClean="0"/>
              <a:t>治以清热利湿杀虫止痒，以止带方加减：（猪苓，茯苓，车前子，泽泻，茵陈，赤芍，牡丹皮，黄柏，栀子，牛膝）带下如脓臭秽者加土茯苓，败酱草，苦参，以清热祛湿毒。带下黄呈泡沫状，外阴痒甚者加椿根皮，黄柏，白头翁以清热杀虫止痒（滴虫性阴道病）。</a:t>
            </a:r>
          </a:p>
          <a:p>
            <a:pPr eaLnBrk="1" hangingPunct="1"/>
            <a:endParaRPr lang="zh-CN" altLang="en-US" smtClean="0"/>
          </a:p>
        </p:txBody>
      </p:sp>
      <p:sp>
        <p:nvSpPr>
          <p:cNvPr id="27650" name="标题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z="3600" b="1" smtClean="0"/>
              <a:t>辨证论治：</a:t>
            </a:r>
            <a:endParaRPr lang="zh-CN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辨证论治：</a:t>
            </a:r>
            <a:endParaRPr lang="zh-CN" altLang="en-US" sz="3600" smtClean="0"/>
          </a:p>
        </p:txBody>
      </p:sp>
      <p:sp>
        <p:nvSpPr>
          <p:cNvPr id="28674" name="内容占位符 2"/>
          <p:cNvSpPr>
            <a:spLocks noGrp="1"/>
          </p:cNvSpPr>
          <p:nvPr>
            <p:ph sz="quarter" idx="4294967295"/>
          </p:nvPr>
        </p:nvSpPr>
        <p:spPr>
          <a:xfrm>
            <a:off x="714375" y="1571625"/>
            <a:ext cx="8143875" cy="4591050"/>
          </a:xfrm>
        </p:spPr>
        <p:txBody>
          <a:bodyPr/>
          <a:lstStyle/>
          <a:p>
            <a:pPr eaLnBrk="1" hangingPunct="1"/>
            <a:r>
              <a:rPr lang="en-US" altLang="zh-CN" smtClean="0"/>
              <a:t>c.</a:t>
            </a:r>
            <a:r>
              <a:rPr lang="zh-CN" altLang="en-US" smtClean="0"/>
              <a:t>湿热蕴结证：阴部瘙痒，带下量多，色白或淡黄，如豆状和凝乳状，脘腹胀满，舌红，苔黄腻，脉滑数。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CN" smtClean="0"/>
          </a:p>
          <a:p>
            <a:pPr eaLnBrk="1" hangingPunct="1"/>
            <a:r>
              <a:rPr lang="en-US" altLang="zh-CN" smtClean="0"/>
              <a:t>  </a:t>
            </a:r>
            <a:r>
              <a:rPr lang="zh-CN" altLang="en-US" smtClean="0"/>
              <a:t>治以利湿化浊，杀虫止痒。方以萆薢渗湿汤加苍术，藿香，白藓皮，鹤虱。方药：萆薢，薏苡仁，黄柏，赤茯苓，牡丹皮，泽泻，通草，滑石，苍术，藿香，白藓皮，鹤虱（霉菌性阴道炎）。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z="3600" b="1" smtClean="0"/>
              <a:t>辨证论治：</a:t>
            </a:r>
            <a:endParaRPr lang="zh-CN" altLang="en-US" sz="3600" smtClean="0"/>
          </a:p>
        </p:txBody>
      </p:sp>
      <p:sp>
        <p:nvSpPr>
          <p:cNvPr id="29698" name="内容占位符 2"/>
          <p:cNvSpPr>
            <a:spLocks noGrp="1"/>
          </p:cNvSpPr>
          <p:nvPr>
            <p:ph sz="quarter" idx="1"/>
          </p:nvPr>
        </p:nvSpPr>
        <p:spPr>
          <a:xfrm>
            <a:off x="571500" y="1571625"/>
            <a:ext cx="8115300" cy="45720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CN" dirty="0" smtClean="0">
                <a:cs typeface="+mn-cs"/>
              </a:rPr>
              <a:t>d.</a:t>
            </a:r>
            <a:r>
              <a:rPr lang="zh-CN" altLang="en-US" dirty="0" smtClean="0">
                <a:cs typeface="+mn-cs"/>
              </a:rPr>
              <a:t>肝肾阴虚证：阴道干涩，灼热潮红，瘙痒疼痛，带下量少或多，色黄或赤白相兼，质稀如水或粘稠，伴五心烦热，头晕目眩，咽干口燥，腰酸耳鸣或烘热汗出，小便黄少或涩痛，舌红少苔，脉细数</a:t>
            </a:r>
            <a:r>
              <a:rPr lang="en-US" altLang="zh-CN" dirty="0" smtClean="0">
                <a:cs typeface="+mn-cs"/>
              </a:rPr>
              <a:t>.</a:t>
            </a:r>
            <a:endParaRPr lang="zh-CN" altLang="en-US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治以滋肾益阴，清热止带，以知柏地黄汤加当归，白鲜皮，制首乌；带下量多，有臭味加土茯苓，败酱草，马齿苋</a:t>
            </a:r>
            <a:r>
              <a:rPr lang="en-US" altLang="zh-CN" dirty="0" smtClean="0">
                <a:cs typeface="+mn-cs"/>
              </a:rPr>
              <a:t>,</a:t>
            </a:r>
            <a:r>
              <a:rPr lang="zh-CN" altLang="en-US" dirty="0" smtClean="0">
                <a:cs typeface="+mn-cs"/>
              </a:rPr>
              <a:t>清热利湿；若赤白带下，加牡丹皮，地榆，茜草，以凉血止血；若烘热加龟甲，牡蛎滋阴潜阳；若阴痒者加防风，蝉衣，祛风止痒（老年性阴道炎）。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内容占位符 2"/>
          <p:cNvSpPr>
            <a:spLocks noGrp="1"/>
          </p:cNvSpPr>
          <p:nvPr>
            <p:ph sz="quarter" idx="1"/>
          </p:nvPr>
        </p:nvSpPr>
        <p:spPr>
          <a:xfrm>
            <a:off x="571500" y="785813"/>
            <a:ext cx="8286750" cy="60721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CN" altLang="en-US" sz="2800" b="1" smtClean="0"/>
              <a:t>其他治法</a:t>
            </a:r>
            <a:r>
              <a:rPr lang="zh-CN" altLang="en-US" sz="2800" smtClean="0"/>
              <a:t>：</a:t>
            </a:r>
            <a:endParaRPr lang="en-US" altLang="zh-CN" sz="2800" smtClean="0"/>
          </a:p>
          <a:p>
            <a:pPr eaLnBrk="1" hangingPunct="1">
              <a:buFont typeface="Wingdings 2" pitchFamily="18" charset="2"/>
              <a:buNone/>
            </a:pPr>
            <a:endParaRPr lang="zh-CN" altLang="en-US" sz="2800" smtClean="0"/>
          </a:p>
          <a:p>
            <a:pPr eaLnBrk="1" hangingPunct="1"/>
            <a:r>
              <a:rPr lang="en-US" altLang="zh-CN" sz="2800" smtClean="0"/>
              <a:t>&lt;1&gt;.</a:t>
            </a:r>
            <a:r>
              <a:rPr lang="zh-CN" altLang="en-US" sz="2800" smtClean="0"/>
              <a:t>熏洗坐浴法</a:t>
            </a:r>
            <a:r>
              <a:rPr lang="en-US" altLang="zh-CN" sz="2800" smtClean="0"/>
              <a:t>:   </a:t>
            </a:r>
            <a:r>
              <a:rPr lang="zh-CN" altLang="en-US" sz="2800" smtClean="0"/>
              <a:t>堨痒汤：鹤虱</a:t>
            </a:r>
            <a:r>
              <a:rPr lang="en-US" altLang="zh-CN" sz="2800" smtClean="0"/>
              <a:t>30g </a:t>
            </a:r>
            <a:r>
              <a:rPr lang="zh-CN" altLang="en-US" sz="2800" smtClean="0"/>
              <a:t>苦参，威灵</a:t>
            </a:r>
            <a:endParaRPr lang="en-US" altLang="zh-CN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smtClean="0"/>
              <a:t>           </a:t>
            </a:r>
            <a:r>
              <a:rPr lang="zh-CN" altLang="en-US" sz="2800" smtClean="0"/>
              <a:t>仙各</a:t>
            </a:r>
            <a:r>
              <a:rPr lang="en-US" altLang="zh-CN" sz="2800" smtClean="0"/>
              <a:t>20g</a:t>
            </a:r>
            <a:r>
              <a:rPr lang="zh-CN" altLang="en-US" sz="2800" smtClean="0"/>
              <a:t>，归尾，蛇床子，狼毒各</a:t>
            </a:r>
            <a:r>
              <a:rPr lang="en-US" altLang="zh-CN" sz="2800" smtClean="0"/>
              <a:t>15g </a:t>
            </a:r>
            <a:r>
              <a:rPr lang="zh-CN" altLang="en-US" sz="2800" smtClean="0"/>
              <a:t>煎水外</a:t>
            </a:r>
            <a:endParaRPr lang="en-US" altLang="zh-CN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smtClean="0"/>
              <a:t>           </a:t>
            </a:r>
            <a:r>
              <a:rPr lang="zh-CN" altLang="en-US" sz="2800" smtClean="0"/>
              <a:t>洗。   </a:t>
            </a:r>
            <a:endParaRPr lang="en-US" altLang="zh-CN" sz="28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2800" smtClean="0"/>
              <a:t>           </a:t>
            </a:r>
            <a:r>
              <a:rPr lang="zh-CN" altLang="en-US" sz="2800" smtClean="0"/>
              <a:t>蛇床子散</a:t>
            </a:r>
            <a:r>
              <a:rPr lang="en-US" altLang="zh-CN" sz="2800" smtClean="0"/>
              <a:t>: </a:t>
            </a:r>
            <a:r>
              <a:rPr lang="zh-CN" altLang="en-US" sz="2800" smtClean="0"/>
              <a:t>蛇床子，川椒，明矾</a:t>
            </a:r>
            <a:r>
              <a:rPr lang="en-US" altLang="zh-CN" sz="2800" smtClean="0"/>
              <a:t>, </a:t>
            </a:r>
            <a:r>
              <a:rPr lang="zh-CN" altLang="en-US" sz="2800" smtClean="0"/>
              <a:t>苦参</a:t>
            </a:r>
            <a:r>
              <a:rPr lang="en-US" altLang="zh-CN" sz="2800" smtClean="0"/>
              <a:t>,</a:t>
            </a:r>
            <a:r>
              <a:rPr lang="zh-CN" altLang="en-US" sz="2800" smtClean="0"/>
              <a:t>百部各  </a:t>
            </a:r>
            <a:endParaRPr lang="en-US" altLang="zh-CN" sz="28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2800" smtClean="0"/>
              <a:t>           15g</a:t>
            </a:r>
            <a:r>
              <a:rPr lang="zh-CN" altLang="en-US" sz="2800" smtClean="0"/>
              <a:t>，煎水趁热坐浴。</a:t>
            </a:r>
          </a:p>
          <a:p>
            <a:pPr eaLnBrk="1" hangingPunct="1"/>
            <a:r>
              <a:rPr lang="en-US" altLang="zh-CN" sz="2800" smtClean="0"/>
              <a:t>&lt;2&gt;.</a:t>
            </a:r>
            <a:r>
              <a:rPr lang="zh-CN" altLang="en-US" sz="2800" smtClean="0"/>
              <a:t>阴道上药。</a:t>
            </a:r>
          </a:p>
          <a:p>
            <a:pPr eaLnBrk="1" hangingPunct="1"/>
            <a:r>
              <a:rPr lang="en-US" altLang="zh-CN" sz="2800" smtClean="0"/>
              <a:t>&lt;3&gt;.</a:t>
            </a:r>
            <a:r>
              <a:rPr lang="zh-CN" altLang="en-US" sz="2800" smtClean="0"/>
              <a:t>外阴搽药。</a:t>
            </a:r>
          </a:p>
          <a:p>
            <a:pPr eaLnBrk="1" hangingPunct="1"/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cs typeface="+mj-cs"/>
              </a:rPr>
              <a:t>六、西医治疗：</a:t>
            </a:r>
            <a:r>
              <a:rPr lang="zh-CN" altLang="en-US" dirty="0" smtClean="0">
                <a:cs typeface="+mj-cs"/>
              </a:rPr>
              <a:t/>
            </a:r>
            <a:br>
              <a:rPr lang="zh-CN" altLang="en-US" dirty="0" smtClean="0">
                <a:cs typeface="+mj-cs"/>
              </a:rPr>
            </a:br>
            <a:endParaRPr lang="zh-CN" altLang="en-US" dirty="0">
              <a:cs typeface="+mj-cs"/>
            </a:endParaRPr>
          </a:p>
        </p:txBody>
      </p:sp>
      <p:sp>
        <p:nvSpPr>
          <p:cNvPr id="31746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zh-CN" b="1" smtClean="0"/>
              <a:t>1.</a:t>
            </a:r>
            <a:r>
              <a:rPr lang="zh-CN" altLang="en-US" b="1" smtClean="0"/>
              <a:t>细菌性阴道炎</a:t>
            </a:r>
          </a:p>
          <a:p>
            <a:pPr eaLnBrk="1" hangingPunct="1"/>
            <a:r>
              <a:rPr lang="zh-CN" altLang="en-US" smtClean="0"/>
              <a:t>内服药：首选药甲硝唑，每次口服</a:t>
            </a:r>
            <a:r>
              <a:rPr lang="en-US" altLang="zh-CN" smtClean="0"/>
              <a:t>400mg</a:t>
            </a:r>
            <a:r>
              <a:rPr lang="zh-CN" altLang="en-US" smtClean="0"/>
              <a:t>，每日</a:t>
            </a:r>
            <a:r>
              <a:rPr lang="en-US" altLang="zh-CN" smtClean="0"/>
              <a:t>2-3</a:t>
            </a:r>
            <a:r>
              <a:rPr lang="zh-CN" altLang="en-US" smtClean="0"/>
              <a:t>次，</a:t>
            </a:r>
            <a:r>
              <a:rPr lang="en-US" smtClean="0">
                <a:ea typeface="宋体" charset="-122"/>
              </a:rPr>
              <a:t> </a:t>
            </a:r>
            <a:r>
              <a:rPr lang="en-US" altLang="zh-CN" smtClean="0"/>
              <a:t>7</a:t>
            </a:r>
            <a:r>
              <a:rPr lang="zh-CN" altLang="en-US" smtClean="0"/>
              <a:t>天为一个疗程，连服三个疗程。克林霉素</a:t>
            </a:r>
            <a:r>
              <a:rPr lang="en-US" altLang="zh-CN" smtClean="0"/>
              <a:t>300mg</a:t>
            </a:r>
            <a:r>
              <a:rPr lang="zh-CN" altLang="en-US" smtClean="0"/>
              <a:t>，每日</a:t>
            </a:r>
            <a:r>
              <a:rPr lang="en-US" altLang="zh-CN" smtClean="0"/>
              <a:t>2</a:t>
            </a:r>
            <a:r>
              <a:rPr lang="zh-CN" altLang="en-US" smtClean="0"/>
              <a:t>次，连服</a:t>
            </a:r>
            <a:r>
              <a:rPr lang="en-US" altLang="zh-CN" smtClean="0"/>
              <a:t>7</a:t>
            </a:r>
            <a:r>
              <a:rPr lang="zh-CN" altLang="en-US" smtClean="0"/>
              <a:t>日，孕妇禁用。 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zh-CN" altLang="en-US" smtClean="0"/>
              <a:t>局部用药：甲硝唑</a:t>
            </a:r>
            <a:r>
              <a:rPr lang="en-US" altLang="zh-CN" smtClean="0"/>
              <a:t>200mg</a:t>
            </a:r>
            <a:r>
              <a:rPr lang="zh-CN" altLang="en-US" smtClean="0"/>
              <a:t>塞入阴道，每日一次，</a:t>
            </a:r>
            <a:r>
              <a:rPr lang="en-US" altLang="zh-CN" smtClean="0"/>
              <a:t>7-14</a:t>
            </a:r>
            <a:r>
              <a:rPr lang="zh-CN" altLang="en-US" smtClean="0"/>
              <a:t>天为一个疗程，克林霉素软膏外用，每晚</a:t>
            </a:r>
            <a:r>
              <a:rPr lang="en-US" altLang="zh-CN" smtClean="0"/>
              <a:t>1</a:t>
            </a:r>
            <a:r>
              <a:rPr lang="zh-CN" altLang="en-US" smtClean="0"/>
              <a:t>次，连用</a:t>
            </a:r>
            <a:r>
              <a:rPr lang="en-US" altLang="zh-CN" smtClean="0"/>
              <a:t>7</a:t>
            </a:r>
            <a:r>
              <a:rPr lang="zh-CN" altLang="en-US" smtClean="0"/>
              <a:t>天。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b="1" smtClean="0"/>
              <a:t>一、定义</a:t>
            </a:r>
          </a:p>
        </p:txBody>
      </p:sp>
      <p:sp>
        <p:nvSpPr>
          <p:cNvPr id="14338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      </a:t>
            </a:r>
            <a:r>
              <a:rPr lang="zh-CN" altLang="en-US" b="1" smtClean="0">
                <a:solidFill>
                  <a:srgbClr val="C00000"/>
                </a:solidFill>
              </a:rPr>
              <a:t>阴道炎</a:t>
            </a:r>
            <a:r>
              <a:rPr lang="zh-CN" altLang="en-US" smtClean="0"/>
              <a:t>指病原体侵入阴道导致阴道黏膜产生炎症，以白带的性状发生改变，及外阴、阴道瘙痒、灼痛为临床特征。 临床上有细菌性阴道病，滴虫性阴道病，外阴阴道假丝酵母菌病，老年性阴道病，是妇科常见病，各个年龄组妇女均可发病，中医无阴道病的病名记载，属于中医“带下病”、“阴痒</a:t>
            </a:r>
            <a:r>
              <a:rPr lang="en-US" smtClean="0">
                <a:ea typeface="宋体" charset="-122"/>
              </a:rPr>
              <a:t>”</a:t>
            </a:r>
            <a:r>
              <a:rPr lang="zh-CN" altLang="en-US" smtClean="0"/>
              <a:t>范畴。</a:t>
            </a:r>
          </a:p>
          <a:p>
            <a:pPr eaLnBrk="1" hangingPunct="1"/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mtClean="0"/>
              <a:t>西医治疗</a:t>
            </a:r>
          </a:p>
        </p:txBody>
      </p:sp>
      <p:sp>
        <p:nvSpPr>
          <p:cNvPr id="32770" name="内容占位符 2"/>
          <p:cNvSpPr>
            <a:spLocks noGrp="1"/>
          </p:cNvSpPr>
          <p:nvPr>
            <p:ph sz="quarter" idx="1"/>
          </p:nvPr>
        </p:nvSpPr>
        <p:spPr>
          <a:xfrm>
            <a:off x="357188" y="1785938"/>
            <a:ext cx="8501062" cy="4071937"/>
          </a:xfrm>
        </p:spPr>
        <p:txBody>
          <a:bodyPr>
            <a:no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CN" sz="2800" b="1" dirty="0" smtClean="0">
                <a:latin typeface="+mn-ea"/>
                <a:cs typeface="+mn-cs"/>
              </a:rPr>
              <a:t>2.</a:t>
            </a:r>
            <a:r>
              <a:rPr lang="zh-CN" altLang="en-US" sz="2800" b="1" dirty="0" smtClean="0">
                <a:latin typeface="+mn-ea"/>
                <a:cs typeface="+mn-cs"/>
              </a:rPr>
              <a:t>滴虫性阴道炎：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CN" sz="2800" dirty="0" smtClean="0">
                <a:latin typeface="+mn-ea"/>
                <a:cs typeface="+mn-cs"/>
              </a:rPr>
              <a:t>    </a:t>
            </a:r>
            <a:r>
              <a:rPr lang="zh-CN" altLang="en-US" sz="2800" dirty="0" smtClean="0">
                <a:latin typeface="+mn-ea"/>
                <a:cs typeface="+mn-cs"/>
              </a:rPr>
              <a:t>内服药：滴虫性阴道炎常伴泌尿系统及肠道内滴虫感染，需全身用药：常适用药物为甲硝唑及替硝唑，初次口服</a:t>
            </a:r>
            <a:r>
              <a:rPr lang="en-US" altLang="zh-CN" sz="2800" dirty="0" smtClean="0">
                <a:latin typeface="+mn-ea"/>
                <a:cs typeface="+mn-cs"/>
              </a:rPr>
              <a:t>2g</a:t>
            </a:r>
            <a:r>
              <a:rPr lang="zh-CN" altLang="en-US" sz="2800" dirty="0" smtClean="0">
                <a:latin typeface="+mn-ea"/>
                <a:cs typeface="+mn-cs"/>
              </a:rPr>
              <a:t>，顿服，或替硝唑</a:t>
            </a:r>
            <a:r>
              <a:rPr lang="en-US" altLang="zh-CN" sz="2800" dirty="0" smtClean="0">
                <a:latin typeface="+mn-ea"/>
                <a:cs typeface="+mn-cs"/>
              </a:rPr>
              <a:t>2g</a:t>
            </a:r>
            <a:r>
              <a:rPr lang="zh-CN" altLang="en-US" sz="2800" dirty="0" smtClean="0">
                <a:latin typeface="+mn-ea"/>
                <a:cs typeface="+mn-cs"/>
              </a:rPr>
              <a:t>，顿服，塞克硝唑片，单次口服</a:t>
            </a:r>
            <a:r>
              <a:rPr lang="en-US" altLang="zh-CN" sz="2800" dirty="0" smtClean="0">
                <a:latin typeface="+mn-ea"/>
                <a:cs typeface="+mn-cs"/>
              </a:rPr>
              <a:t>8</a:t>
            </a:r>
            <a:r>
              <a:rPr lang="zh-CN" altLang="en-US" sz="2800" dirty="0" smtClean="0">
                <a:latin typeface="+mn-ea"/>
                <a:cs typeface="+mn-cs"/>
              </a:rPr>
              <a:t>粒第二天服</a:t>
            </a:r>
            <a:r>
              <a:rPr lang="en-US" altLang="zh-CN" sz="2800" dirty="0" smtClean="0">
                <a:latin typeface="+mn-ea"/>
                <a:cs typeface="+mn-cs"/>
              </a:rPr>
              <a:t>1</a:t>
            </a:r>
            <a:r>
              <a:rPr lang="zh-CN" altLang="en-US" sz="2800" dirty="0" smtClean="0">
                <a:latin typeface="+mn-ea"/>
                <a:cs typeface="+mn-cs"/>
              </a:rPr>
              <a:t>粒一日三次 ，连用</a:t>
            </a:r>
            <a:r>
              <a:rPr lang="en-US" altLang="zh-CN" sz="2800" dirty="0" smtClean="0">
                <a:latin typeface="+mn-ea"/>
                <a:cs typeface="+mn-cs"/>
              </a:rPr>
              <a:t>7</a:t>
            </a:r>
            <a:r>
              <a:rPr lang="zh-CN" altLang="en-US" sz="2800" dirty="0" smtClean="0">
                <a:latin typeface="+mn-ea"/>
                <a:cs typeface="+mn-cs"/>
              </a:rPr>
              <a:t>天。另选甲硝唑，每次</a:t>
            </a:r>
            <a:r>
              <a:rPr lang="en-US" altLang="zh-CN" sz="2800" dirty="0" smtClean="0">
                <a:latin typeface="+mn-ea"/>
                <a:cs typeface="+mn-cs"/>
              </a:rPr>
              <a:t>400mg</a:t>
            </a:r>
            <a:r>
              <a:rPr lang="zh-CN" altLang="en-US" sz="2800" dirty="0" smtClean="0">
                <a:latin typeface="+mn-ea"/>
                <a:cs typeface="+mn-cs"/>
              </a:rPr>
              <a:t>每日两次，连用</a:t>
            </a:r>
            <a:r>
              <a:rPr lang="en-US" altLang="zh-CN" sz="2800" dirty="0" smtClean="0">
                <a:latin typeface="+mn-ea"/>
                <a:cs typeface="+mn-cs"/>
              </a:rPr>
              <a:t>7</a:t>
            </a:r>
            <a:r>
              <a:rPr lang="zh-CN" altLang="en-US" sz="2800" dirty="0" smtClean="0">
                <a:latin typeface="+mn-ea"/>
                <a:cs typeface="+mn-cs"/>
              </a:rPr>
              <a:t>天，或替硝唑</a:t>
            </a:r>
            <a:r>
              <a:rPr lang="en-US" altLang="zh-CN" sz="2800" dirty="0" smtClean="0">
                <a:latin typeface="+mn-ea"/>
                <a:cs typeface="+mn-cs"/>
              </a:rPr>
              <a:t>500mg</a:t>
            </a:r>
            <a:r>
              <a:rPr lang="zh-CN" altLang="en-US" sz="2800" dirty="0" smtClean="0">
                <a:latin typeface="+mn-ea"/>
                <a:cs typeface="+mn-cs"/>
              </a:rPr>
              <a:t>，口服每日</a:t>
            </a:r>
            <a:r>
              <a:rPr lang="en-US" altLang="zh-CN" sz="2800" dirty="0" smtClean="0">
                <a:latin typeface="+mn-ea"/>
                <a:cs typeface="+mn-cs"/>
              </a:rPr>
              <a:t>2</a:t>
            </a:r>
            <a:r>
              <a:rPr lang="zh-CN" altLang="en-US" sz="2800" dirty="0" smtClean="0">
                <a:latin typeface="+mn-ea"/>
                <a:cs typeface="+mn-cs"/>
              </a:rPr>
              <a:t>次，连服</a:t>
            </a:r>
            <a:r>
              <a:rPr lang="en-US" altLang="zh-CN" sz="2800" dirty="0" smtClean="0">
                <a:latin typeface="+mn-ea"/>
                <a:cs typeface="+mn-cs"/>
              </a:rPr>
              <a:t>7</a:t>
            </a:r>
            <a:r>
              <a:rPr lang="zh-CN" altLang="en-US" sz="2800" dirty="0" smtClean="0">
                <a:latin typeface="+mn-ea"/>
                <a:cs typeface="+mn-cs"/>
              </a:rPr>
              <a:t>天。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altLang="zh-CN" sz="2800" dirty="0" smtClean="0">
              <a:latin typeface="+mn-ea"/>
              <a:cs typeface="+mn-cs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sz="2800" dirty="0" smtClean="0">
                <a:latin typeface="+mn-ea"/>
                <a:cs typeface="+mn-cs"/>
              </a:rPr>
              <a:t>局部治疗：甲硝唑制剂，如甲硝唑泡腾片，双唑泰泡腾片、奥硝唑栓等，每次</a:t>
            </a:r>
            <a:r>
              <a:rPr lang="en-US" altLang="zh-CN" sz="2800" dirty="0" smtClean="0">
                <a:latin typeface="+mn-ea"/>
                <a:cs typeface="+mn-cs"/>
              </a:rPr>
              <a:t>1</a:t>
            </a:r>
            <a:r>
              <a:rPr lang="zh-CN" altLang="en-US" sz="2800" dirty="0" smtClean="0">
                <a:latin typeface="+mn-ea"/>
                <a:cs typeface="+mn-cs"/>
              </a:rPr>
              <a:t>片，塞入阴道，</a:t>
            </a:r>
            <a:r>
              <a:rPr lang="en-US" altLang="zh-CN" sz="2800" dirty="0" smtClean="0">
                <a:latin typeface="+mn-ea"/>
                <a:cs typeface="+mn-cs"/>
              </a:rPr>
              <a:t>7-10</a:t>
            </a:r>
            <a:r>
              <a:rPr lang="zh-CN" altLang="en-US" sz="2800" dirty="0" smtClean="0">
                <a:latin typeface="+mn-ea"/>
                <a:cs typeface="+mn-cs"/>
              </a:rPr>
              <a:t>天为一疗程，连续治疗三个疗程。内裤洗涤，毛巾煮沸</a:t>
            </a:r>
            <a:r>
              <a:rPr lang="en-US" altLang="zh-CN" sz="2800" dirty="0" smtClean="0">
                <a:latin typeface="+mn-ea"/>
                <a:cs typeface="+mn-cs"/>
              </a:rPr>
              <a:t>15</a:t>
            </a:r>
            <a:r>
              <a:rPr lang="zh-CN" altLang="en-US" sz="2800" dirty="0" smtClean="0">
                <a:latin typeface="+mn-ea"/>
                <a:cs typeface="+mn-cs"/>
              </a:rPr>
              <a:t>分钟，消灭病原体。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zh-CN" altLang="en-US" sz="2800" dirty="0" smtClean="0">
              <a:latin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mtClean="0"/>
              <a:t>西医治疗</a:t>
            </a:r>
          </a:p>
        </p:txBody>
      </p:sp>
      <p:sp>
        <p:nvSpPr>
          <p:cNvPr id="33794" name="内容占位符 2"/>
          <p:cNvSpPr>
            <a:spLocks noGrp="1"/>
          </p:cNvSpPr>
          <p:nvPr>
            <p:ph sz="quarter" idx="1"/>
          </p:nvPr>
        </p:nvSpPr>
        <p:spPr>
          <a:xfrm>
            <a:off x="642938" y="1571625"/>
            <a:ext cx="8143875" cy="5000625"/>
          </a:xfrm>
        </p:spPr>
        <p:txBody>
          <a:bodyPr/>
          <a:lstStyle/>
          <a:p>
            <a:pPr eaLnBrk="1" hangingPunct="1"/>
            <a:r>
              <a:rPr lang="en-US" altLang="zh-CN" sz="2400" b="1" smtClean="0"/>
              <a:t>3.</a:t>
            </a:r>
            <a:r>
              <a:rPr lang="zh-CN" altLang="en-US" sz="2400" b="1" smtClean="0"/>
              <a:t>念珠菌性阴道炎：</a:t>
            </a:r>
          </a:p>
          <a:p>
            <a:pPr eaLnBrk="1" hangingPunct="1"/>
            <a:r>
              <a:rPr lang="zh-CN" altLang="en-US" sz="2400" smtClean="0"/>
              <a:t>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）单纯性感染：口服氟康唑</a:t>
            </a:r>
            <a:r>
              <a:rPr lang="en-US" altLang="zh-CN" sz="2400" smtClean="0"/>
              <a:t>150g,</a:t>
            </a:r>
            <a:r>
              <a:rPr lang="zh-CN" altLang="en-US" sz="2400" smtClean="0"/>
              <a:t>顿服；伊曲康唑</a:t>
            </a:r>
            <a:r>
              <a:rPr lang="en-US" altLang="zh-CN" sz="2400" smtClean="0"/>
              <a:t>200mg</a:t>
            </a:r>
            <a:r>
              <a:rPr lang="zh-CN" altLang="en-US" sz="2400" smtClean="0"/>
              <a:t>， 每日一次，连用</a:t>
            </a:r>
            <a:r>
              <a:rPr lang="en-US" altLang="zh-CN" sz="2400" smtClean="0"/>
              <a:t>3-5</a:t>
            </a:r>
            <a:r>
              <a:rPr lang="zh-CN" altLang="en-US" sz="2400" smtClean="0"/>
              <a:t>日，或用一日疗法，口服</a:t>
            </a:r>
            <a:r>
              <a:rPr lang="en-US" altLang="zh-CN" sz="2400" smtClean="0"/>
              <a:t>400mg</a:t>
            </a:r>
            <a:r>
              <a:rPr lang="zh-CN" altLang="en-US" sz="2400" smtClean="0"/>
              <a:t>，分两次服。</a:t>
            </a:r>
          </a:p>
          <a:p>
            <a:pPr eaLnBrk="1" hangingPunct="1"/>
            <a:r>
              <a:rPr lang="en-US" altLang="zh-CN" sz="2400" smtClean="0"/>
              <a:t>  </a:t>
            </a:r>
            <a:r>
              <a:rPr lang="zh-CN" altLang="en-US" sz="2400" smtClean="0"/>
              <a:t>局部用药：咪康唑栓塞剂，每日</a:t>
            </a:r>
            <a:r>
              <a:rPr lang="en-US" altLang="zh-CN" sz="2400" smtClean="0"/>
              <a:t>1</a:t>
            </a:r>
            <a:r>
              <a:rPr lang="zh-CN" altLang="en-US" sz="2400" smtClean="0"/>
              <a:t>粒（</a:t>
            </a:r>
            <a:r>
              <a:rPr lang="en-US" altLang="zh-CN" sz="2400" smtClean="0"/>
              <a:t>200mg</a:t>
            </a:r>
            <a:r>
              <a:rPr lang="zh-CN" altLang="en-US" sz="2400" smtClean="0"/>
              <a:t>），连用</a:t>
            </a:r>
            <a:r>
              <a:rPr lang="en-US" altLang="zh-CN" sz="2400" smtClean="0"/>
              <a:t>7</a:t>
            </a:r>
            <a:r>
              <a:rPr lang="zh-CN" altLang="en-US" sz="2400" smtClean="0"/>
              <a:t>日，克霉唑栓剂，每晚一次（</a:t>
            </a:r>
            <a:r>
              <a:rPr lang="en-US" altLang="zh-CN" sz="2400" smtClean="0"/>
              <a:t>500mg)</a:t>
            </a:r>
            <a:r>
              <a:rPr lang="zh-CN" altLang="en-US" sz="2400" smtClean="0"/>
              <a:t>连用</a:t>
            </a:r>
            <a:r>
              <a:rPr lang="en-US" altLang="zh-CN" sz="2400" smtClean="0"/>
              <a:t>7</a:t>
            </a:r>
            <a:r>
              <a:rPr lang="zh-CN" altLang="en-US" sz="2400" smtClean="0"/>
              <a:t>日，制霉菌素栓剂</a:t>
            </a:r>
            <a:r>
              <a:rPr lang="en-US" altLang="zh-CN" sz="2400" smtClean="0"/>
              <a:t>10</a:t>
            </a:r>
            <a:r>
              <a:rPr lang="zh-CN" altLang="en-US" sz="2400" smtClean="0"/>
              <a:t>万</a:t>
            </a:r>
            <a:r>
              <a:rPr lang="en-US" altLang="zh-CN" sz="2400" smtClean="0"/>
              <a:t>u</a:t>
            </a:r>
            <a:r>
              <a:rPr lang="zh-CN" altLang="en-US" sz="2400" smtClean="0"/>
              <a:t>，每晚一粒，连用</a:t>
            </a:r>
            <a:r>
              <a:rPr lang="en-US" altLang="zh-CN" sz="2400" smtClean="0"/>
              <a:t>10-14</a:t>
            </a:r>
            <a:r>
              <a:rPr lang="zh-CN" altLang="en-US" sz="2400" smtClean="0"/>
              <a:t>日。</a:t>
            </a:r>
          </a:p>
          <a:p>
            <a:pPr eaLnBrk="1" hangingPunct="1"/>
            <a:r>
              <a:rPr lang="zh-CN" altLang="en-US" sz="2400" smtClean="0"/>
              <a:t>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）复杂性感染：常用维持治疗方案，克霉唑栓剂</a:t>
            </a:r>
            <a:r>
              <a:rPr lang="en-US" altLang="zh-CN" sz="2400" smtClean="0"/>
              <a:t>500mg</a:t>
            </a:r>
            <a:r>
              <a:rPr lang="zh-CN" altLang="en-US" sz="2400" smtClean="0"/>
              <a:t> 每周一次，连用</a:t>
            </a:r>
            <a:r>
              <a:rPr lang="en-US" altLang="zh-CN" sz="2400" smtClean="0"/>
              <a:t>6</a:t>
            </a:r>
            <a:r>
              <a:rPr lang="zh-CN" altLang="en-US" sz="2400" smtClean="0"/>
              <a:t>个月。氟康唑</a:t>
            </a:r>
            <a:r>
              <a:rPr lang="en-US" altLang="zh-CN" sz="2400" smtClean="0"/>
              <a:t>150mg</a:t>
            </a:r>
            <a:r>
              <a:rPr lang="zh-CN" altLang="en-US" sz="2400" smtClean="0"/>
              <a:t>，每周一次，共六个月。孕妇感染禁用口服唑类药物，以局部治疗为主，可选用克霉唑栓剂，咪康唑栓塞剂，制霉菌素栓剂，连用</a:t>
            </a:r>
            <a:r>
              <a:rPr lang="en-US" altLang="zh-CN" sz="2400" smtClean="0"/>
              <a:t>7</a:t>
            </a:r>
            <a:r>
              <a:rPr lang="zh-CN" altLang="en-US" sz="2400" smtClean="0"/>
              <a:t>日，治疗避免性生活，夫妇同时治疗。</a:t>
            </a:r>
          </a:p>
          <a:p>
            <a:pPr eaLnBrk="1" hangingPunct="1"/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西医治疗</a:t>
            </a:r>
          </a:p>
        </p:txBody>
      </p:sp>
      <p:sp>
        <p:nvSpPr>
          <p:cNvPr id="34818" name="内容占位符 4"/>
          <p:cNvSpPr>
            <a:spLocks noGrp="1"/>
          </p:cNvSpPr>
          <p:nvPr>
            <p:ph type="body" idx="4294967295"/>
          </p:nvPr>
        </p:nvSpPr>
        <p:spPr>
          <a:xfrm>
            <a:off x="500063" y="1785938"/>
            <a:ext cx="8072437" cy="5072062"/>
          </a:xfrm>
        </p:spPr>
        <p:txBody>
          <a:bodyPr/>
          <a:lstStyle/>
          <a:p>
            <a:pPr eaLnBrk="1" hangingPunct="1"/>
            <a:r>
              <a:rPr lang="zh-CN" altLang="en-US" sz="2700" smtClean="0"/>
              <a:t>老年性阴道炎：</a:t>
            </a:r>
          </a:p>
          <a:p>
            <a:pPr eaLnBrk="1" hangingPunct="1"/>
            <a:r>
              <a:rPr lang="en-US" altLang="zh-CN" sz="2700" smtClean="0"/>
              <a:t>    </a:t>
            </a:r>
            <a:r>
              <a:rPr lang="zh-CN" altLang="en-US" sz="2700" smtClean="0">
                <a:hlinkClick r:id="rId2"/>
              </a:rPr>
              <a:t>抑制细菌生长：为增加阴道酸碱度，抑制细菌生长，繁殖，可用</a:t>
            </a:r>
            <a:r>
              <a:rPr lang="en-US" altLang="zh-CN" sz="2700" smtClean="0">
                <a:hlinkClick r:id="rId2"/>
              </a:rPr>
              <a:t>1%</a:t>
            </a:r>
            <a:r>
              <a:rPr lang="en-US" sz="2700" smtClean="0">
                <a:ea typeface="华文仿宋"/>
                <a:hlinkClick r:id="rId2"/>
              </a:rPr>
              <a:t>乳酸或</a:t>
            </a:r>
            <a:r>
              <a:rPr lang="en-US" altLang="zh-CN" sz="2700" smtClean="0">
                <a:hlinkClick r:id="rId2"/>
              </a:rPr>
              <a:t>0.5%</a:t>
            </a:r>
            <a:r>
              <a:rPr lang="en-US" sz="2700" smtClean="0">
                <a:ea typeface="华文仿宋"/>
                <a:hlinkClick r:id="rId2"/>
              </a:rPr>
              <a:t>醋酸冲洗阴道，每日一次，用甲硝唑</a:t>
            </a:r>
            <a:r>
              <a:rPr lang="en-US" altLang="zh-CN" sz="2700" smtClean="0">
                <a:hlinkClick r:id="rId2"/>
              </a:rPr>
              <a:t>200mg</a:t>
            </a:r>
            <a:r>
              <a:rPr lang="en-US" sz="2700" smtClean="0">
                <a:ea typeface="华文仿宋"/>
                <a:hlinkClick r:id="rId2"/>
              </a:rPr>
              <a:t>或诺氟沙星</a:t>
            </a:r>
            <a:r>
              <a:rPr lang="en-US" altLang="zh-CN" sz="2700" smtClean="0">
                <a:hlinkClick r:id="rId2"/>
              </a:rPr>
              <a:t>100mg</a:t>
            </a:r>
            <a:r>
              <a:rPr lang="en-US" sz="2700" smtClean="0">
                <a:ea typeface="华文仿宋"/>
                <a:hlinkClick r:id="rId2"/>
              </a:rPr>
              <a:t>入阴道深部，每日一次，</a:t>
            </a:r>
            <a:r>
              <a:rPr lang="en-US" altLang="zh-CN" sz="2700" smtClean="0">
                <a:hlinkClick r:id="rId2"/>
              </a:rPr>
              <a:t>7-10</a:t>
            </a:r>
            <a:r>
              <a:rPr lang="en-US" sz="2700" smtClean="0">
                <a:ea typeface="华文仿宋"/>
                <a:hlinkClick r:id="rId2"/>
              </a:rPr>
              <a:t>天为</a:t>
            </a:r>
            <a:r>
              <a:rPr lang="en-US" altLang="zh-CN" sz="2700" smtClean="0">
                <a:hlinkClick r:id="rId2"/>
              </a:rPr>
              <a:t>1</a:t>
            </a:r>
            <a:r>
              <a:rPr lang="en-US" sz="2700" smtClean="0">
                <a:ea typeface="华文仿宋"/>
                <a:hlinkClick r:id="rId2"/>
              </a:rPr>
              <a:t>疗程。</a:t>
            </a:r>
            <a:endParaRPr lang="zh-CN" altLang="en-US" sz="2700" smtClean="0"/>
          </a:p>
          <a:p>
            <a:pPr eaLnBrk="1" hangingPunct="1"/>
            <a:r>
              <a:rPr lang="en-US" sz="2700" smtClean="0">
                <a:ea typeface="华文仿宋"/>
              </a:rPr>
              <a:t>   </a:t>
            </a:r>
            <a:r>
              <a:rPr lang="zh-CN" altLang="en-US" sz="2700" smtClean="0"/>
              <a:t>增加阴道抵抗力：乙烯雌酚</a:t>
            </a:r>
            <a:r>
              <a:rPr lang="en-US" altLang="zh-CN" sz="2700" smtClean="0"/>
              <a:t>0.25mg</a:t>
            </a:r>
            <a:r>
              <a:rPr lang="zh-CN" altLang="en-US" sz="2700" smtClean="0"/>
              <a:t>，每晚放入阴道深部，</a:t>
            </a:r>
            <a:r>
              <a:rPr lang="en-US" altLang="zh-CN" sz="2700" smtClean="0"/>
              <a:t>7</a:t>
            </a:r>
            <a:r>
              <a:rPr lang="zh-CN" altLang="en-US" sz="2700" smtClean="0"/>
              <a:t>日为</a:t>
            </a:r>
            <a:r>
              <a:rPr lang="en-US" altLang="zh-CN" sz="2700" smtClean="0"/>
              <a:t>1</a:t>
            </a:r>
            <a:r>
              <a:rPr lang="zh-CN" altLang="en-US" sz="2700" smtClean="0"/>
              <a:t>疗程，或雌激素软膏外用，全身用药可口服尼尔雌醇，首次</a:t>
            </a:r>
            <a:r>
              <a:rPr lang="en-US" altLang="zh-CN" sz="2700" smtClean="0"/>
              <a:t>4mg</a:t>
            </a:r>
            <a:r>
              <a:rPr lang="zh-CN" altLang="en-US" sz="2700" smtClean="0"/>
              <a:t>，以后每</a:t>
            </a:r>
            <a:r>
              <a:rPr lang="en-US" altLang="zh-CN" sz="2700" smtClean="0"/>
              <a:t>2</a:t>
            </a:r>
            <a:r>
              <a:rPr lang="zh-CN" altLang="en-US" sz="2700" smtClean="0"/>
              <a:t>周</a:t>
            </a:r>
            <a:r>
              <a:rPr lang="en-US" altLang="zh-CN" sz="2700" smtClean="0"/>
              <a:t>-4</a:t>
            </a:r>
            <a:r>
              <a:rPr lang="zh-CN" altLang="en-US" sz="2700" smtClean="0"/>
              <a:t>周用一次，每次</a:t>
            </a:r>
            <a:r>
              <a:rPr lang="en-US" altLang="zh-CN" sz="2700" smtClean="0"/>
              <a:t>2mg</a:t>
            </a:r>
            <a:r>
              <a:rPr lang="zh-CN" altLang="en-US" sz="2700" smtClean="0"/>
              <a:t>，维持</a:t>
            </a:r>
            <a:r>
              <a:rPr lang="en-US" altLang="zh-CN" sz="2700" smtClean="0"/>
              <a:t>2-3</a:t>
            </a:r>
            <a:r>
              <a:rPr lang="zh-CN" altLang="en-US" sz="2700" smtClean="0"/>
              <a:t>个月；乳腺癌，子宫内膜癌患者禁用雌激素。</a:t>
            </a:r>
          </a:p>
          <a:p>
            <a:pPr eaLnBrk="1" hangingPunct="1"/>
            <a:endParaRPr lang="zh-CN" alt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CN" altLang="en-US" sz="4000" b="1" smtClean="0"/>
              <a:t>七、治疗思路及体会：</a:t>
            </a:r>
            <a:r>
              <a:rPr lang="zh-CN" altLang="en-US" sz="4000" smtClean="0"/>
              <a:t/>
            </a:r>
            <a:br>
              <a:rPr lang="zh-CN" altLang="en-US" sz="4000" smtClean="0"/>
            </a:br>
            <a:endParaRPr lang="zh-CN" altLang="en-US" sz="4000" smtClean="0"/>
          </a:p>
        </p:txBody>
      </p:sp>
      <p:sp>
        <p:nvSpPr>
          <p:cNvPr id="35842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、辨证与辨病相结合</a:t>
            </a:r>
          </a:p>
          <a:p>
            <a:pPr eaLnBrk="1" hangingPunct="1"/>
            <a:r>
              <a:rPr lang="zh-CN" altLang="en-US" smtClean="0"/>
              <a:t>阴道炎是妇科最常见的疾病，各个年龄组妇女均可发病，本病以带下量增多，色质气味异常伴外阴痒为临床特征。属中医带下病，阴痒范畴。本病要特别强调辩证与辨病相结合，应进行白带检查，明确病位及病因，尤其对于更年期或绝经妇女出现上述症状时，要警惕宫颈癌，子宫内膜癌，及时早治疗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6866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、明确病因病机</a:t>
            </a:r>
          </a:p>
          <a:p>
            <a:pPr eaLnBrk="1" hangingPunct="1"/>
            <a:r>
              <a:rPr lang="zh-CN" altLang="en-US" smtClean="0"/>
              <a:t>本病中医的病因病机是，湿热下注，辩证多数实证，以湿热证为主要症候。细菌性阴道炎，念菌性阴道炎，滴虫性阴道炎均属湿热下注，湿浊热毒蕴结为多见。老年性阴道炎则以肝肾阴虚为主。治疗以清热利湿为主，从整体出发，除清热利湿，解毒杀虫外，还要采用疏肝清热，补益肝肾之法，调理肝</a:t>
            </a:r>
            <a:r>
              <a:rPr lang="en-US" altLang="zh-CN" smtClean="0"/>
              <a:t>.</a:t>
            </a:r>
            <a:r>
              <a:rPr lang="zh-CN" altLang="en-US" smtClean="0"/>
              <a:t>脾</a:t>
            </a:r>
            <a:r>
              <a:rPr lang="en-US" altLang="zh-CN" smtClean="0"/>
              <a:t>.</a:t>
            </a:r>
            <a:r>
              <a:rPr lang="zh-CN" altLang="en-US" smtClean="0"/>
              <a:t>肾功能，同时注意内外同治，整体与局部相结合的治疗方法。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7890" name="内容占位符 2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786812" cy="5043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zh-CN" sz="2800" smtClean="0"/>
              <a:t>3</a:t>
            </a:r>
            <a:r>
              <a:rPr lang="zh-CN" altLang="en-US" sz="2800" smtClean="0"/>
              <a:t>、掌握用药特点及用药准确性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根据不同类型的阴道炎，选用不同的药物。本病要注意内外兼治，整体与局部相结合，才能达到更好的效果。根据带</a:t>
            </a:r>
            <a:r>
              <a:rPr lang="en-US" altLang="zh-CN" sz="2800" smtClean="0"/>
              <a:t>.</a:t>
            </a:r>
            <a:r>
              <a:rPr lang="zh-CN" altLang="en-US" sz="2800" smtClean="0"/>
              <a:t>量</a:t>
            </a:r>
            <a:r>
              <a:rPr lang="en-US" altLang="zh-CN" sz="2800" smtClean="0"/>
              <a:t>.</a:t>
            </a:r>
            <a:r>
              <a:rPr lang="zh-CN" altLang="en-US" sz="2800" smtClean="0"/>
              <a:t>色</a:t>
            </a:r>
            <a:r>
              <a:rPr lang="en-US" altLang="zh-CN" sz="2800" smtClean="0"/>
              <a:t>.</a:t>
            </a:r>
            <a:r>
              <a:rPr lang="zh-CN" altLang="en-US" sz="2800" smtClean="0"/>
              <a:t>质</a:t>
            </a:r>
            <a:r>
              <a:rPr lang="en-US" altLang="zh-CN" sz="2800" smtClean="0"/>
              <a:t>.</a:t>
            </a:r>
            <a:r>
              <a:rPr lang="zh-CN" altLang="en-US" sz="2800" smtClean="0"/>
              <a:t>气味进行辩证论治，选用合理的外用药。如霉菌性阴道炎，中医辨证属湿浊蕴结，治疗以利湿化浊，以萆薢渗湿汤，完带汤加减，选用中药外用及阴道冲洗，常用碱性较强的硼砂</a:t>
            </a:r>
            <a:r>
              <a:rPr lang="en-US" altLang="zh-CN" sz="2800" smtClean="0"/>
              <a:t>10g</a:t>
            </a:r>
            <a:r>
              <a:rPr lang="zh-CN" altLang="en-US" sz="2800" smtClean="0"/>
              <a:t>土槿 皮</a:t>
            </a:r>
            <a:r>
              <a:rPr lang="en-US" altLang="zh-CN" sz="2800" smtClean="0"/>
              <a:t>30g</a:t>
            </a:r>
            <a:r>
              <a:rPr lang="zh-CN" altLang="en-US" sz="2800" smtClean="0"/>
              <a:t>椿柏皮</a:t>
            </a:r>
            <a:r>
              <a:rPr lang="en-US" altLang="zh-CN" sz="2800" smtClean="0"/>
              <a:t>30g</a:t>
            </a:r>
            <a:r>
              <a:rPr lang="zh-CN" altLang="en-US" sz="2800" smtClean="0"/>
              <a:t>花椒</a:t>
            </a:r>
            <a:r>
              <a:rPr lang="en-US" altLang="zh-CN" sz="2800" smtClean="0"/>
              <a:t>6g </a:t>
            </a:r>
            <a:r>
              <a:rPr lang="zh-CN" altLang="en-US" sz="2800" smtClean="0"/>
              <a:t>苦参</a:t>
            </a:r>
            <a:r>
              <a:rPr lang="en-US" altLang="zh-CN" sz="2800" smtClean="0"/>
              <a:t>30g</a:t>
            </a:r>
            <a:r>
              <a:rPr lang="zh-CN" altLang="en-US" sz="2800" smtClean="0"/>
              <a:t>蛇床子</a:t>
            </a:r>
            <a:r>
              <a:rPr lang="en-US" altLang="zh-CN" sz="2800" smtClean="0"/>
              <a:t>30g</a:t>
            </a:r>
            <a:r>
              <a:rPr lang="zh-CN" altLang="en-US" sz="2800" smtClean="0"/>
              <a:t>煎水冲洗阴道及外阴。西药：主要改变阴道酸碱度，如用碱性药物</a:t>
            </a:r>
            <a:r>
              <a:rPr lang="en-US" altLang="zh-CN" sz="2800" smtClean="0"/>
              <a:t>2-4%</a:t>
            </a:r>
            <a:r>
              <a:rPr lang="zh-CN" altLang="en-US" sz="2800" smtClean="0"/>
              <a:t>苏打液冲洗阴道，塞制霉菌素栓，达克宁霜，硝呋太尔制霉栓，克霉唑阴道栓，口服制霉菌素片，伊曲康唑等，根据药效选用合理的药物，连用治疗三个月经周期。故能收到非常好的效果。</a:t>
            </a:r>
          </a:p>
          <a:p>
            <a:pPr eaLnBrk="1" hangingPunct="1">
              <a:lnSpc>
                <a:spcPct val="90000"/>
              </a:lnSpc>
            </a:pP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8914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700" b="1" i="1" smtClean="0"/>
              <a:t>滴虫性阴道炎：</a:t>
            </a:r>
            <a:r>
              <a:rPr lang="zh-CN" altLang="en-US" sz="2700" smtClean="0"/>
              <a:t>中医辨证属湿热下注，治以清热利湿，杀虫止痒，用止带方，易黄散加减，阴道冲洗中药选用：百合、野菊花、川黄柏、土槿皮、韮菜、五倍子、蛇床子、鹤虱各</a:t>
            </a:r>
            <a:r>
              <a:rPr lang="en-US" altLang="zh-CN" sz="2700" smtClean="0"/>
              <a:t>20g</a:t>
            </a:r>
            <a:r>
              <a:rPr lang="zh-CN" altLang="en-US" sz="2700" smtClean="0"/>
              <a:t>煎水熏洗外阴及阴道，</a:t>
            </a:r>
            <a:r>
              <a:rPr lang="en-US" altLang="zh-CN" sz="2700" smtClean="0"/>
              <a:t>7</a:t>
            </a:r>
            <a:r>
              <a:rPr lang="zh-CN" altLang="en-US" sz="2700" smtClean="0"/>
              <a:t>天为</a:t>
            </a:r>
            <a:r>
              <a:rPr lang="en-US" altLang="zh-CN" sz="2700" smtClean="0"/>
              <a:t>1</a:t>
            </a:r>
            <a:r>
              <a:rPr lang="zh-CN" altLang="en-US" sz="2700" smtClean="0"/>
              <a:t>疗程。常选用西药以</a:t>
            </a:r>
            <a:r>
              <a:rPr lang="en-US" altLang="zh-CN" sz="2700" smtClean="0"/>
              <a:t>0.5%-1%</a:t>
            </a:r>
            <a:r>
              <a:rPr lang="zh-CN" altLang="en-US" sz="2700" smtClean="0"/>
              <a:t>的乳酸或醋酸冲洗阴道，首选灭滴灵，奥硝唑栓，塞克硝唑阴道栓，阴道上药，要记住滴虫有人体多处寄生的特点，需要全身用药，如口服灭滴灵</a:t>
            </a:r>
            <a:r>
              <a:rPr lang="en-US" altLang="zh-CN" sz="2700" smtClean="0"/>
              <a:t>200mg</a:t>
            </a:r>
            <a:r>
              <a:rPr lang="zh-CN" altLang="en-US" sz="2700" smtClean="0"/>
              <a:t>，每日</a:t>
            </a:r>
            <a:r>
              <a:rPr lang="en-US" altLang="zh-CN" sz="2700" smtClean="0"/>
              <a:t>3</a:t>
            </a:r>
            <a:r>
              <a:rPr lang="zh-CN" altLang="en-US" sz="2700" smtClean="0"/>
              <a:t>次，共服</a:t>
            </a:r>
            <a:r>
              <a:rPr lang="en-US" altLang="zh-CN" sz="2700" smtClean="0"/>
              <a:t>7</a:t>
            </a:r>
            <a:r>
              <a:rPr lang="zh-CN" altLang="en-US" sz="2700" smtClean="0"/>
              <a:t>天。男女双方用药，还有选用大剂量一次性投药，如塞克硝唑顿服</a:t>
            </a:r>
            <a:r>
              <a:rPr lang="en-US" altLang="zh-CN" sz="2700" smtClean="0"/>
              <a:t>8</a:t>
            </a:r>
            <a:r>
              <a:rPr lang="zh-CN" altLang="en-US" sz="2700" smtClean="0"/>
              <a:t>粒，然后每日</a:t>
            </a:r>
            <a:r>
              <a:rPr lang="en-US" altLang="zh-CN" sz="2700" smtClean="0"/>
              <a:t>3</a:t>
            </a:r>
            <a:r>
              <a:rPr lang="zh-CN" altLang="en-US" sz="2700" smtClean="0"/>
              <a:t>次，每次</a:t>
            </a:r>
            <a:r>
              <a:rPr lang="en-US" altLang="zh-CN" sz="2700" smtClean="0"/>
              <a:t>2</a:t>
            </a:r>
            <a:r>
              <a:rPr lang="zh-CN" altLang="en-US" sz="2700" smtClean="0"/>
              <a:t>粒，共用</a:t>
            </a:r>
            <a:r>
              <a:rPr lang="en-US" altLang="zh-CN" sz="2700" smtClean="0"/>
              <a:t>7</a:t>
            </a:r>
            <a:r>
              <a:rPr lang="zh-CN" altLang="en-US" sz="2700" smtClean="0"/>
              <a:t>天，连服三个月经周期，彻底治愈。</a:t>
            </a:r>
          </a:p>
          <a:p>
            <a:pPr eaLnBrk="1" hangingPunct="1">
              <a:lnSpc>
                <a:spcPct val="80000"/>
              </a:lnSpc>
            </a:pPr>
            <a:endParaRPr lang="zh-CN" alt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CN" altLang="en-US" b="1" i="1" smtClean="0"/>
              <a:t>细菌性阴道炎：</a:t>
            </a:r>
            <a:r>
              <a:rPr lang="zh-CN" altLang="en-US" smtClean="0"/>
              <a:t>中医辩证属湿毒蕴结证，治以清热解毒，以五味消毒饮加蛇舌草、半枝莲、土茯苓、败酱草、黄芪、菝契。阴道冲洗中药选用：苍术、苡米、苦参、黄柏、蒲公英、蛇舌草、半枝莲、天葵子各</a:t>
            </a:r>
            <a:r>
              <a:rPr lang="en-US" altLang="zh-CN" smtClean="0"/>
              <a:t>20g</a:t>
            </a:r>
            <a:r>
              <a:rPr lang="zh-CN" altLang="en-US" smtClean="0"/>
              <a:t>煎水冲洗阴道，或选用</a:t>
            </a:r>
            <a:r>
              <a:rPr lang="en-US" altLang="zh-CN" smtClean="0"/>
              <a:t>1%</a:t>
            </a:r>
            <a:r>
              <a:rPr lang="zh-CN" altLang="en-US" smtClean="0"/>
              <a:t>乳酸或</a:t>
            </a:r>
            <a:r>
              <a:rPr lang="en-US" altLang="zh-CN" smtClean="0"/>
              <a:t>0.5%</a:t>
            </a:r>
            <a:r>
              <a:rPr lang="zh-CN" altLang="en-US" smtClean="0"/>
              <a:t>醋酸冲洗阴道。阴道上药用甲硝唑或克林霉素连续用药</a:t>
            </a:r>
            <a:r>
              <a:rPr lang="en-US" altLang="zh-CN" smtClean="0"/>
              <a:t>7-14</a:t>
            </a:r>
            <a:r>
              <a:rPr lang="zh-CN" altLang="en-US" smtClean="0"/>
              <a:t>天。口服甲硝唑每次</a:t>
            </a:r>
            <a:r>
              <a:rPr lang="en-US" altLang="zh-CN" smtClean="0"/>
              <a:t>400mg</a:t>
            </a:r>
            <a:r>
              <a:rPr lang="zh-CN" altLang="en-US" smtClean="0"/>
              <a:t>，每日</a:t>
            </a:r>
            <a:r>
              <a:rPr lang="en-US" altLang="zh-CN" smtClean="0"/>
              <a:t>3</a:t>
            </a:r>
            <a:r>
              <a:rPr lang="zh-CN" altLang="en-US" smtClean="0"/>
              <a:t>次，连服</a:t>
            </a:r>
            <a:r>
              <a:rPr lang="en-US" altLang="zh-CN" smtClean="0"/>
              <a:t>7</a:t>
            </a:r>
            <a:r>
              <a:rPr lang="zh-CN" altLang="en-US" smtClean="0"/>
              <a:t>天，或克林霉素</a:t>
            </a:r>
            <a:r>
              <a:rPr lang="en-US" altLang="zh-CN" smtClean="0"/>
              <a:t>300mg</a:t>
            </a:r>
            <a:r>
              <a:rPr lang="zh-CN" altLang="en-US" smtClean="0"/>
              <a:t>，每日</a:t>
            </a:r>
            <a:r>
              <a:rPr lang="en-US" altLang="zh-CN" smtClean="0"/>
              <a:t>2</a:t>
            </a:r>
            <a:r>
              <a:rPr lang="zh-CN" altLang="en-US" smtClean="0"/>
              <a:t>次，连续治疗</a:t>
            </a:r>
            <a:r>
              <a:rPr lang="en-US" altLang="zh-CN" smtClean="0"/>
              <a:t>3</a:t>
            </a:r>
            <a:r>
              <a:rPr lang="zh-CN" altLang="en-US" smtClean="0"/>
              <a:t>个月经周期，疗效满意。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b="1" i="1" dirty="0" smtClean="0">
                <a:cs typeface="+mn-cs"/>
              </a:rPr>
              <a:t>老年性阴道炎：</a:t>
            </a:r>
            <a:r>
              <a:rPr lang="zh-CN" altLang="en-US" dirty="0" smtClean="0">
                <a:cs typeface="+mn-cs"/>
              </a:rPr>
              <a:t>中医辨证为肝肾阴虚，治以滋肾益阴，清热止带，以知母地黄汤加减。阴道冲洗用药：白鲜皮</a:t>
            </a:r>
            <a:r>
              <a:rPr lang="en-US" altLang="zh-CN" dirty="0" smtClean="0">
                <a:cs typeface="+mn-cs"/>
              </a:rPr>
              <a:t>30g</a:t>
            </a:r>
            <a:r>
              <a:rPr lang="zh-CN" altLang="en-US" dirty="0" smtClean="0">
                <a:cs typeface="+mn-cs"/>
              </a:rPr>
              <a:t>鸡血藤</a:t>
            </a:r>
            <a:r>
              <a:rPr lang="en-US" altLang="zh-CN" dirty="0" smtClean="0">
                <a:cs typeface="+mn-cs"/>
              </a:rPr>
              <a:t>30g</a:t>
            </a:r>
            <a:r>
              <a:rPr lang="zh-CN" altLang="en-US" dirty="0" smtClean="0">
                <a:cs typeface="+mn-cs"/>
              </a:rPr>
              <a:t>首乌</a:t>
            </a:r>
            <a:r>
              <a:rPr lang="en-US" altLang="zh-CN" dirty="0" smtClean="0">
                <a:cs typeface="+mn-cs"/>
              </a:rPr>
              <a:t>30g</a:t>
            </a:r>
            <a:r>
              <a:rPr lang="zh-CN" altLang="en-US" dirty="0" smtClean="0">
                <a:cs typeface="+mn-cs"/>
              </a:rPr>
              <a:t>生地</a:t>
            </a:r>
            <a:r>
              <a:rPr lang="en-US" altLang="zh-CN" dirty="0" smtClean="0">
                <a:cs typeface="+mn-cs"/>
              </a:rPr>
              <a:t>30g</a:t>
            </a:r>
            <a:r>
              <a:rPr lang="zh-CN" altLang="en-US" dirty="0" smtClean="0">
                <a:cs typeface="+mn-cs"/>
              </a:rPr>
              <a:t>红花</a:t>
            </a:r>
            <a:r>
              <a:rPr lang="en-US" altLang="zh-CN" dirty="0" smtClean="0">
                <a:cs typeface="+mn-cs"/>
              </a:rPr>
              <a:t>6g</a:t>
            </a:r>
            <a:r>
              <a:rPr lang="zh-CN" altLang="en-US" dirty="0" smtClean="0">
                <a:cs typeface="+mn-cs"/>
              </a:rPr>
              <a:t>仙灵脾</a:t>
            </a:r>
            <a:r>
              <a:rPr lang="en-US" altLang="zh-CN" dirty="0" smtClean="0">
                <a:cs typeface="+mn-cs"/>
              </a:rPr>
              <a:t>15g</a:t>
            </a:r>
            <a:r>
              <a:rPr lang="zh-CN" altLang="en-US" dirty="0" smtClean="0">
                <a:cs typeface="+mn-cs"/>
              </a:rPr>
              <a:t>丹皮</a:t>
            </a:r>
            <a:r>
              <a:rPr lang="en-US" altLang="zh-CN" dirty="0" smtClean="0">
                <a:cs typeface="+mn-cs"/>
              </a:rPr>
              <a:t>30g</a:t>
            </a:r>
            <a:r>
              <a:rPr lang="zh-CN" altLang="en-US" dirty="0" smtClean="0">
                <a:cs typeface="+mn-cs"/>
              </a:rPr>
              <a:t>煎水冲洗阴道。西药治疗：主要抑制细菌生长，用</a:t>
            </a:r>
            <a:r>
              <a:rPr lang="en-US" altLang="zh-CN" dirty="0" smtClean="0">
                <a:cs typeface="+mn-cs"/>
              </a:rPr>
              <a:t>1%</a:t>
            </a:r>
            <a:r>
              <a:rPr lang="zh-CN" altLang="en-US" dirty="0" smtClean="0">
                <a:cs typeface="+mn-cs"/>
              </a:rPr>
              <a:t>乳酸或</a:t>
            </a:r>
            <a:r>
              <a:rPr lang="en-US" altLang="zh-CN" dirty="0" smtClean="0">
                <a:cs typeface="+mn-cs"/>
              </a:rPr>
              <a:t>0.5%</a:t>
            </a:r>
            <a:r>
              <a:rPr lang="zh-CN" altLang="en-US" dirty="0" smtClean="0">
                <a:cs typeface="+mn-cs"/>
              </a:rPr>
              <a:t>醋酸冲洗阴道。上灭滴灵或诺氟沙星。增强阴道抵抗力，可选用乙烯雌酚或全身用药尼尔雌醇</a:t>
            </a:r>
            <a:r>
              <a:rPr lang="en-US" altLang="zh-CN" dirty="0" smtClean="0">
                <a:cs typeface="+mn-cs"/>
              </a:rPr>
              <a:t>4mg.</a:t>
            </a:r>
            <a:r>
              <a:rPr lang="zh-CN" altLang="en-US" dirty="0" smtClean="0">
                <a:cs typeface="+mn-cs"/>
              </a:rPr>
              <a:t>以后</a:t>
            </a:r>
            <a:r>
              <a:rPr lang="en-US" altLang="zh-CN" dirty="0" smtClean="0">
                <a:cs typeface="+mn-cs"/>
              </a:rPr>
              <a:t>2-4</a:t>
            </a:r>
            <a:r>
              <a:rPr lang="zh-CN" altLang="en-US" dirty="0" smtClean="0">
                <a:cs typeface="+mn-cs"/>
              </a:rPr>
              <a:t>周用一次；乳腺癌</a:t>
            </a:r>
            <a:r>
              <a:rPr lang="en-US" altLang="zh-CN" dirty="0" smtClean="0">
                <a:cs typeface="+mn-cs"/>
              </a:rPr>
              <a:t>.</a:t>
            </a:r>
            <a:r>
              <a:rPr lang="zh-CN" altLang="en-US" dirty="0" smtClean="0">
                <a:cs typeface="+mn-cs"/>
              </a:rPr>
              <a:t>内膜癌禁用雌激素。老年性阴道炎，阴道用药要滋润，尽量少用温燥之品。常</a:t>
            </a:r>
            <a:r>
              <a:rPr lang="zh-CN" altLang="en-US" sz="2000" dirty="0" smtClean="0">
                <a:cs typeface="+mn-cs"/>
              </a:rPr>
              <a:t>选用</a:t>
            </a:r>
            <a:r>
              <a:rPr lang="zh-CN" altLang="en-US" dirty="0" smtClean="0">
                <a:cs typeface="+mn-cs"/>
              </a:rPr>
              <a:t>沙棘籽油栓，外洗洁尔阴之类，效果甚好。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8429625" cy="6858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sz="3000" b="1" dirty="0" smtClean="0">
                <a:cs typeface="+mn-cs"/>
              </a:rPr>
              <a:t>阴道炎的预防：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1</a:t>
            </a:r>
            <a:r>
              <a:rPr lang="zh-CN" altLang="en-US" dirty="0" smtClean="0">
                <a:cs typeface="+mn-cs"/>
              </a:rPr>
              <a:t>）注意抗菌素的使用</a:t>
            </a:r>
            <a:r>
              <a:rPr lang="en-US" dirty="0" smtClean="0">
                <a:cs typeface="+mn-cs"/>
              </a:rPr>
              <a:t>.</a:t>
            </a:r>
            <a:r>
              <a:rPr lang="zh-CN" altLang="en-US" dirty="0" smtClean="0">
                <a:cs typeface="+mn-cs"/>
              </a:rPr>
              <a:t>抗菌素可以抑制部分有益菌群，如霉菌可以乘机大量繁殖，尤其广谱抗菌素，消除病因 ，治疗糖尿病。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2</a:t>
            </a:r>
            <a:r>
              <a:rPr lang="zh-CN" altLang="en-US" dirty="0" smtClean="0">
                <a:cs typeface="+mn-cs"/>
              </a:rPr>
              <a:t>）注意卫生：勤换内裤，换下的衣物要煮沸，消毒处理，避免交叉感染，对于顽固性或反复发作的霉菌性阴道炎，男方要配合治疗。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3</a:t>
            </a:r>
            <a:r>
              <a:rPr lang="zh-CN" altLang="en-US" dirty="0" smtClean="0">
                <a:cs typeface="+mn-cs"/>
              </a:rPr>
              <a:t>）切记过度使用洗液，容易破坏阴道弱酸性环境，阴道弱酸性环境能保持阴道自洁功能，重视孕期保养，妊娠期间阴道糖原和酸度增高，容易感染，尤其真菌感染。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4</a:t>
            </a:r>
            <a:r>
              <a:rPr lang="zh-CN" altLang="en-US" dirty="0" smtClean="0">
                <a:cs typeface="+mn-cs"/>
              </a:rPr>
              <a:t>）注意公共场所卫生，不要坐浴</a:t>
            </a:r>
            <a:r>
              <a:rPr lang="en-US" dirty="0" smtClean="0">
                <a:cs typeface="+mn-cs"/>
              </a:rPr>
              <a:t>.</a:t>
            </a:r>
            <a:r>
              <a:rPr lang="zh-CN" altLang="en-US" dirty="0" smtClean="0">
                <a:cs typeface="+mn-cs"/>
              </a:rPr>
              <a:t>使用宾馆毛巾</a:t>
            </a:r>
            <a:r>
              <a:rPr lang="en-US" dirty="0" smtClean="0">
                <a:cs typeface="+mn-cs"/>
              </a:rPr>
              <a:t>.</a:t>
            </a:r>
            <a:r>
              <a:rPr lang="zh-CN" altLang="en-US" dirty="0" smtClean="0">
                <a:cs typeface="+mn-cs"/>
              </a:rPr>
              <a:t>浴盆洗澡</a:t>
            </a:r>
            <a:r>
              <a:rPr lang="en-US" dirty="0" smtClean="0">
                <a:cs typeface="+mn-cs"/>
              </a:rPr>
              <a:t>.</a:t>
            </a:r>
            <a:r>
              <a:rPr lang="zh-CN" altLang="en-US" dirty="0" smtClean="0">
                <a:cs typeface="+mn-cs"/>
              </a:rPr>
              <a:t>游泳池游泳，穿棉质内裤。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5</a:t>
            </a:r>
            <a:r>
              <a:rPr lang="zh-CN" altLang="en-US" dirty="0" smtClean="0">
                <a:cs typeface="+mn-cs"/>
              </a:rPr>
              <a:t>）伴侣同治：男女双方注意 洁身自爱。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6</a:t>
            </a:r>
            <a:r>
              <a:rPr lang="zh-CN" altLang="en-US" dirty="0" smtClean="0">
                <a:cs typeface="+mn-cs"/>
              </a:rPr>
              <a:t>）控制血糖：糖尿病病人阴道糖原含量和酸度偏高，易被霉菌侵害，所以控制血糖同时还要注意外阴清洗，选用</a:t>
            </a:r>
            <a:r>
              <a:rPr lang="en-US" dirty="0" smtClean="0">
                <a:cs typeface="+mn-cs"/>
              </a:rPr>
              <a:t>PH</a:t>
            </a:r>
            <a:r>
              <a:rPr lang="zh-CN" altLang="en-US" dirty="0" smtClean="0">
                <a:cs typeface="+mn-cs"/>
              </a:rPr>
              <a:t>弱碱性产品</a:t>
            </a:r>
            <a:r>
              <a:rPr lang="en-US" dirty="0" smtClean="0">
                <a:cs typeface="+mn-cs"/>
              </a:rPr>
              <a:t>.</a:t>
            </a:r>
            <a:endParaRPr lang="zh-CN" altLang="en-US" dirty="0" smtClean="0">
              <a:cs typeface="+mn-cs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zh-CN" altLang="en-US" dirty="0" smtClean="0">
                <a:cs typeface="+mn-cs"/>
              </a:rPr>
              <a:t>（</a:t>
            </a:r>
            <a:r>
              <a:rPr lang="en-US" dirty="0" smtClean="0">
                <a:cs typeface="+mn-cs"/>
              </a:rPr>
              <a:t>7</a:t>
            </a:r>
            <a:r>
              <a:rPr lang="zh-CN" altLang="en-US" dirty="0" smtClean="0">
                <a:cs typeface="+mn-cs"/>
              </a:rPr>
              <a:t>）增强体育运动，进行有氧运动，可减少细菌感染和生长增殖机会。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zh-CN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cs typeface="+mj-cs"/>
              </a:rPr>
              <a:t>二、中医病因病机：</a:t>
            </a:r>
            <a:r>
              <a:rPr lang="zh-CN" altLang="en-US" dirty="0" smtClean="0">
                <a:cs typeface="+mj-cs"/>
              </a:rPr>
              <a:t/>
            </a:r>
            <a:br>
              <a:rPr lang="zh-CN" altLang="en-US" dirty="0" smtClean="0">
                <a:cs typeface="+mj-cs"/>
              </a:rPr>
            </a:br>
            <a:endParaRPr lang="zh-CN" altLang="en-US" dirty="0">
              <a:cs typeface="+mj-cs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sz="quarter" idx="1"/>
          </p:nvPr>
        </p:nvSpPr>
        <p:spPr>
          <a:xfrm>
            <a:off x="642938" y="1714500"/>
            <a:ext cx="8153400" cy="44958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spcBef>
                <a:spcPts val="575"/>
              </a:spcBef>
              <a:buFont typeface="Wingdings 2" pitchFamily="18" charset="2"/>
              <a:buNone/>
            </a:pPr>
            <a:r>
              <a:rPr lang="zh-CN" altLang="en-US" sz="2700" smtClean="0">
                <a:solidFill>
                  <a:srgbClr val="FFC000"/>
                </a:solidFill>
              </a:rPr>
              <a:t> </a:t>
            </a:r>
            <a:r>
              <a:rPr lang="zh-CN" altLang="en-US" sz="2700" b="1" smtClean="0">
                <a:solidFill>
                  <a:srgbClr val="FFC000"/>
                </a:solidFill>
              </a:rPr>
              <a:t>        本病的主要病因病机是湿热下注，</a:t>
            </a:r>
            <a:r>
              <a:rPr lang="en-US" altLang="zh-CN" sz="2700" b="1" smtClean="0">
                <a:solidFill>
                  <a:srgbClr val="FFC000"/>
                </a:solidFill>
              </a:rPr>
              <a:t>《</a:t>
            </a:r>
            <a:r>
              <a:rPr lang="zh-CN" altLang="en-US" sz="2700" b="1" smtClean="0">
                <a:solidFill>
                  <a:srgbClr val="FFC000"/>
                </a:solidFill>
              </a:rPr>
              <a:t>景岳全书</a:t>
            </a:r>
            <a:r>
              <a:rPr lang="en-US" altLang="zh-CN" sz="2700" b="1" smtClean="0">
                <a:solidFill>
                  <a:srgbClr val="FFC000"/>
                </a:solidFill>
              </a:rPr>
              <a:t>·</a:t>
            </a:r>
            <a:r>
              <a:rPr lang="zh-CN" altLang="en-US" sz="2700" b="1" smtClean="0">
                <a:solidFill>
                  <a:srgbClr val="FFC000"/>
                </a:solidFill>
              </a:rPr>
              <a:t>妇人规</a:t>
            </a:r>
            <a:r>
              <a:rPr lang="en-US" altLang="zh-CN" sz="2700" b="1" smtClean="0">
                <a:solidFill>
                  <a:srgbClr val="FFC000"/>
                </a:solidFill>
              </a:rPr>
              <a:t>》</a:t>
            </a:r>
            <a:r>
              <a:rPr lang="zh-CN" altLang="en-US" sz="2700" b="1" smtClean="0">
                <a:solidFill>
                  <a:srgbClr val="FFC000"/>
                </a:solidFill>
              </a:rPr>
              <a:t>中云：“妇人阴痒</a:t>
            </a:r>
            <a:r>
              <a:rPr lang="en-US" altLang="zh-CN" sz="2700" b="1" smtClean="0">
                <a:solidFill>
                  <a:srgbClr val="FFC000"/>
                </a:solidFill>
              </a:rPr>
              <a:t>......</a:t>
            </a:r>
            <a:r>
              <a:rPr lang="zh-CN" altLang="en-US" sz="2700" b="1" smtClean="0">
                <a:solidFill>
                  <a:srgbClr val="FFC000"/>
                </a:solidFill>
              </a:rPr>
              <a:t>多由于湿热所化。”</a:t>
            </a:r>
          </a:p>
          <a:p>
            <a:pPr marL="273050" indent="-273050" eaLnBrk="1" hangingPunct="1">
              <a:lnSpc>
                <a:spcPct val="90000"/>
              </a:lnSpc>
              <a:spcBef>
                <a:spcPts val="575"/>
              </a:spcBef>
              <a:buFont typeface="Wingdings 2" pitchFamily="18" charset="2"/>
              <a:buChar char=""/>
            </a:pPr>
            <a:r>
              <a:rPr lang="en-US" altLang="zh-CN" sz="2700" smtClean="0"/>
              <a:t>1</a:t>
            </a:r>
            <a:r>
              <a:rPr lang="zh-CN" altLang="en-US" sz="2700" smtClean="0"/>
              <a:t>、</a:t>
            </a:r>
            <a:r>
              <a:rPr lang="zh-CN" altLang="en-US" sz="2700" b="1" smtClean="0"/>
              <a:t>湿热下注</a:t>
            </a:r>
            <a:r>
              <a:rPr lang="zh-CN" altLang="en-US" sz="2700" smtClean="0"/>
              <a:t>：久居湿地，或行经产后，涉水淋雨等致湿邪外侵蕴而化热，或行经产后湿热毒邪乘虚而入，若素体脾虚，或脾气郁结，肝气乘脾，脾失健运，水湿内停，湿热内生，任脉失调，带脉失约，则带下增多。</a:t>
            </a:r>
          </a:p>
          <a:p>
            <a:pPr marL="273050" indent="-273050" eaLnBrk="1" hangingPunct="1">
              <a:lnSpc>
                <a:spcPct val="90000"/>
              </a:lnSpc>
              <a:spcBef>
                <a:spcPts val="575"/>
              </a:spcBef>
              <a:buFont typeface="Wingdings 2" pitchFamily="18" charset="2"/>
              <a:buChar char=""/>
            </a:pPr>
            <a:r>
              <a:rPr lang="en-US" altLang="zh-CN" sz="2700" b="1" smtClean="0"/>
              <a:t>2</a:t>
            </a:r>
            <a:r>
              <a:rPr lang="zh-CN" altLang="en-US" sz="2700" b="1" smtClean="0"/>
              <a:t>、湿热蕴结</a:t>
            </a:r>
            <a:r>
              <a:rPr lang="zh-CN" altLang="en-US" sz="2700" smtClean="0"/>
              <a:t>：经行产后，耗气伤血，胞脉损伤或摄生不慎，或房事不洁，湿热邪毒乘虚而入，日久秽浊郁遏，化毒生虫损伤任带，则为阴痒带下。</a:t>
            </a:r>
          </a:p>
          <a:p>
            <a:pPr marL="273050" indent="-273050" eaLnBrk="1" hangingPunct="1">
              <a:lnSpc>
                <a:spcPct val="90000"/>
              </a:lnSpc>
              <a:spcBef>
                <a:spcPts val="575"/>
              </a:spcBef>
              <a:buFont typeface="Wingdings 2" pitchFamily="18" charset="2"/>
              <a:buChar char=""/>
            </a:pPr>
            <a:endParaRPr lang="zh-CN" alt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cs typeface="+mj-cs"/>
              </a:rPr>
              <a:t>八、病案：</a:t>
            </a:r>
            <a:r>
              <a:rPr lang="zh-CN" altLang="en-US" dirty="0" smtClean="0">
                <a:cs typeface="+mj-cs"/>
              </a:rPr>
              <a:t/>
            </a:r>
            <a:br>
              <a:rPr lang="zh-CN" altLang="en-US" dirty="0" smtClean="0">
                <a:cs typeface="+mj-cs"/>
              </a:rPr>
            </a:br>
            <a:endParaRPr lang="zh-CN" altLang="en-US" dirty="0">
              <a:cs typeface="+mj-cs"/>
            </a:endParaRPr>
          </a:p>
        </p:txBody>
      </p:sp>
      <p:sp>
        <p:nvSpPr>
          <p:cNvPr id="43010" name="内容占位符 2"/>
          <p:cNvSpPr>
            <a:spLocks noGrp="1"/>
          </p:cNvSpPr>
          <p:nvPr>
            <p:ph sz="quarter" idx="4294967295"/>
          </p:nvPr>
        </p:nvSpPr>
        <p:spPr>
          <a:xfrm>
            <a:off x="285750" y="928688"/>
            <a:ext cx="8572500" cy="53578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400" smtClean="0"/>
              <a:t>病案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：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smtClean="0"/>
              <a:t>余</a:t>
            </a:r>
            <a:r>
              <a:rPr lang="en-US" altLang="zh-CN" sz="2400" smtClean="0"/>
              <a:t>XX  </a:t>
            </a:r>
            <a:r>
              <a:rPr lang="zh-CN" altLang="en-US" sz="2400" smtClean="0"/>
              <a:t>女</a:t>
            </a:r>
            <a:r>
              <a:rPr lang="en-US" sz="2400" smtClean="0">
                <a:ea typeface="宋体" charset="-122"/>
              </a:rPr>
              <a:t>  </a:t>
            </a:r>
            <a:r>
              <a:rPr lang="en-US" altLang="zh-CN" sz="2400" smtClean="0"/>
              <a:t>52</a:t>
            </a:r>
            <a:r>
              <a:rPr lang="zh-CN" altLang="en-US" sz="2400" smtClean="0"/>
              <a:t>岁</a:t>
            </a:r>
            <a:r>
              <a:rPr lang="en-US" sz="2400" smtClean="0">
                <a:ea typeface="宋体" charset="-122"/>
              </a:rPr>
              <a:t>  </a:t>
            </a:r>
            <a:r>
              <a:rPr lang="zh-CN" altLang="en-US" sz="2400" smtClean="0"/>
              <a:t>就诊号</a:t>
            </a:r>
            <a:r>
              <a:rPr lang="en-US" altLang="zh-CN" sz="2400" smtClean="0"/>
              <a:t>291793  2014.10.9</a:t>
            </a:r>
            <a:r>
              <a:rPr lang="zh-CN" altLang="en-US" sz="2400" smtClean="0"/>
              <a:t>号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      </a:t>
            </a:r>
            <a:r>
              <a:rPr lang="zh-CN" altLang="en-US" sz="2400" smtClean="0"/>
              <a:t>绝经</a:t>
            </a:r>
            <a:r>
              <a:rPr lang="en-US" altLang="zh-CN" sz="2400" smtClean="0"/>
              <a:t>2</a:t>
            </a:r>
            <a:r>
              <a:rPr lang="zh-CN" altLang="en-US" sz="2400" smtClean="0"/>
              <a:t>年，阴道干且灼热疼痛</a:t>
            </a:r>
            <a:r>
              <a:rPr lang="en-US" altLang="zh-CN" sz="2400" smtClean="0"/>
              <a:t>1</a:t>
            </a:r>
            <a:r>
              <a:rPr lang="zh-CN" altLang="en-US" sz="2400" smtClean="0"/>
              <a:t>年，伴白带增多异味</a:t>
            </a:r>
            <a:r>
              <a:rPr lang="en-US" altLang="zh-CN" sz="2400" smtClean="0"/>
              <a:t>3</a:t>
            </a:r>
            <a:r>
              <a:rPr lang="zh-CN" altLang="en-US" sz="2400" smtClean="0"/>
              <a:t>个余月，患者绝经</a:t>
            </a:r>
            <a:r>
              <a:rPr lang="en-US" altLang="zh-CN" sz="2400" smtClean="0"/>
              <a:t>2</a:t>
            </a:r>
            <a:r>
              <a:rPr lang="zh-CN" altLang="en-US" sz="2400" smtClean="0"/>
              <a:t>年 近</a:t>
            </a:r>
            <a:r>
              <a:rPr lang="en-US" altLang="zh-CN" sz="2400" smtClean="0"/>
              <a:t>1</a:t>
            </a:r>
            <a:r>
              <a:rPr lang="zh-CN" altLang="en-US" sz="2400" smtClean="0"/>
              <a:t>年来，阴道干涩，灼热疼痛，自诉阴道内有火燎火灼感，流黄水，需要用扇子不断扇风，患者痛苦至极，口干咽燥，心烦失眠，大便干结，小便黄，烘热汗出，腰酸耳鸣，舌红少苔，脉弦数。妇科检查：白带量多，阴道壁潮红，清洁度</a:t>
            </a:r>
            <a:r>
              <a:rPr lang="en-US" altLang="zh-CN" sz="2400" smtClean="0"/>
              <a:t>Ⅲ</a:t>
            </a:r>
            <a:r>
              <a:rPr lang="zh-CN" altLang="en-US" sz="2400" smtClean="0"/>
              <a:t>度，</a:t>
            </a:r>
            <a:r>
              <a:rPr lang="en-US" altLang="zh-CN" sz="2400" smtClean="0"/>
              <a:t>WBC++</a:t>
            </a:r>
            <a:r>
              <a:rPr lang="zh-CN" altLang="en-US" sz="2400" smtClean="0"/>
              <a:t>，杂菌</a:t>
            </a:r>
            <a:r>
              <a:rPr lang="en-US" altLang="zh-CN" sz="2400" smtClean="0"/>
              <a:t>+</a:t>
            </a:r>
            <a:r>
              <a:rPr lang="zh-CN" altLang="en-US" sz="2400" smtClean="0"/>
              <a:t>，根据舌脉症辨证属肾阴亏损，湿热下注，治以滋肾养阴，清热利湿，止带，以知柏地黄汤加茯苓，败酱草，马齿苋，清热利湿。方中加入龟板，鳖甲，滋阴潜阳。百合，地黄养阴清热除烦，以阴道冲洗方治疗：白藓皮</a:t>
            </a:r>
            <a:r>
              <a:rPr lang="en-US" altLang="zh-CN" sz="2400" smtClean="0"/>
              <a:t>30g</a:t>
            </a:r>
            <a:r>
              <a:rPr lang="zh-CN" altLang="en-US" sz="2400" smtClean="0"/>
              <a:t>鸡血藤</a:t>
            </a:r>
            <a:r>
              <a:rPr lang="en-US" altLang="zh-CN" sz="2400" smtClean="0"/>
              <a:t>30g</a:t>
            </a:r>
            <a:r>
              <a:rPr lang="zh-CN" altLang="en-US" sz="2400" smtClean="0"/>
              <a:t>首乌</a:t>
            </a:r>
            <a:r>
              <a:rPr lang="en-US" altLang="zh-CN" sz="2400" smtClean="0"/>
              <a:t>30g</a:t>
            </a:r>
            <a:r>
              <a:rPr lang="zh-CN" altLang="en-US" sz="2400" smtClean="0"/>
              <a:t>生地</a:t>
            </a:r>
            <a:r>
              <a:rPr lang="en-US" altLang="zh-CN" sz="2400" smtClean="0"/>
              <a:t>30g</a:t>
            </a:r>
            <a:r>
              <a:rPr lang="zh-CN" altLang="en-US" sz="2400" smtClean="0"/>
              <a:t>红花</a:t>
            </a:r>
            <a:r>
              <a:rPr lang="en-US" altLang="zh-CN" sz="2400" smtClean="0"/>
              <a:t>6g</a:t>
            </a:r>
            <a:r>
              <a:rPr lang="zh-CN" altLang="en-US" sz="2400" smtClean="0"/>
              <a:t>仙灵脾</a:t>
            </a:r>
            <a:r>
              <a:rPr lang="en-US" altLang="zh-CN" sz="2400" smtClean="0"/>
              <a:t>15g</a:t>
            </a:r>
            <a:r>
              <a:rPr lang="zh-CN" altLang="en-US" sz="2400" smtClean="0"/>
              <a:t>丹皮</a:t>
            </a:r>
            <a:r>
              <a:rPr lang="en-US" altLang="zh-CN" sz="2400" smtClean="0"/>
              <a:t>30g</a:t>
            </a:r>
            <a:r>
              <a:rPr lang="zh-CN" altLang="en-US" sz="2400" smtClean="0"/>
              <a:t>煎水冲洗阴道。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 smtClean="0"/>
              <a:t>       阴道上沙棘籽油栓，每日</a:t>
            </a:r>
            <a:r>
              <a:rPr lang="en-US" altLang="zh-CN" sz="2400" smtClean="0"/>
              <a:t>1</a:t>
            </a:r>
            <a:r>
              <a:rPr lang="zh-CN" altLang="en-US" sz="2400" smtClean="0"/>
              <a:t>次，</a:t>
            </a:r>
            <a:r>
              <a:rPr lang="en-US" altLang="zh-CN" sz="2400" smtClean="0"/>
              <a:t>7</a:t>
            </a:r>
            <a:r>
              <a:rPr lang="zh-CN" altLang="en-US" sz="2400" smtClean="0"/>
              <a:t>天为</a:t>
            </a:r>
            <a:r>
              <a:rPr lang="en-US" altLang="zh-CN" sz="2400" smtClean="0"/>
              <a:t>1</a:t>
            </a:r>
            <a:r>
              <a:rPr lang="zh-CN" altLang="en-US" sz="2400" smtClean="0"/>
              <a:t>疗程，配合维生素</a:t>
            </a:r>
            <a:r>
              <a:rPr lang="en-US" altLang="zh-CN" sz="2400" smtClean="0"/>
              <a:t>A D</a:t>
            </a:r>
            <a:r>
              <a:rPr lang="zh-CN" altLang="en-US" sz="2400" smtClean="0"/>
              <a:t>滴剂外擦疗效甚佳，以上述内服外用方药治疗三个疗程，患者诸症消失。</a:t>
            </a:r>
            <a:r>
              <a:rPr lang="en-US" altLang="zh-CN" sz="2400" smtClean="0"/>
              <a:t>,</a:t>
            </a:r>
            <a:r>
              <a:rPr lang="zh-CN" altLang="en-US" sz="2400" smtClean="0"/>
              <a:t>此病痊愈。</a:t>
            </a:r>
          </a:p>
          <a:p>
            <a:pPr eaLnBrk="1" hangingPunct="1">
              <a:lnSpc>
                <a:spcPct val="90000"/>
              </a:lnSpc>
            </a:pPr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内容占位符 2"/>
          <p:cNvSpPr>
            <a:spLocks noGrp="1"/>
          </p:cNvSpPr>
          <p:nvPr>
            <p:ph sz="quarter" idx="4294967295"/>
          </p:nvPr>
        </p:nvSpPr>
        <p:spPr>
          <a:xfrm>
            <a:off x="214313" y="714375"/>
            <a:ext cx="8929687" cy="5286375"/>
          </a:xfrm>
        </p:spPr>
        <p:txBody>
          <a:bodyPr>
            <a:no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sz="2800" dirty="0" smtClean="0">
                <a:latin typeface="+mn-ea"/>
                <a:cs typeface="+mn-cs"/>
              </a:rPr>
              <a:t>病案</a:t>
            </a:r>
            <a:r>
              <a:rPr lang="en-US" altLang="zh-CN" sz="2800" dirty="0" smtClean="0">
                <a:latin typeface="+mn-ea"/>
                <a:cs typeface="+mn-cs"/>
              </a:rPr>
              <a:t>2</a:t>
            </a:r>
            <a:endParaRPr lang="zh-CN" altLang="en-US" sz="2800" dirty="0" smtClean="0">
              <a:latin typeface="+mn-ea"/>
              <a:cs typeface="+mn-cs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sz="2800" dirty="0" smtClean="0">
                <a:latin typeface="+mn-ea"/>
                <a:cs typeface="+mn-cs"/>
              </a:rPr>
              <a:t>彭</a:t>
            </a:r>
            <a:r>
              <a:rPr lang="en-US" altLang="zh-CN" sz="2800" dirty="0" smtClean="0">
                <a:latin typeface="+mn-ea"/>
                <a:cs typeface="+mn-cs"/>
              </a:rPr>
              <a:t>xx</a:t>
            </a:r>
            <a:r>
              <a:rPr lang="zh-CN" altLang="en-US" sz="2800" dirty="0" smtClean="0">
                <a:latin typeface="+mn-ea"/>
                <a:cs typeface="+mn-cs"/>
              </a:rPr>
              <a:t>，女，</a:t>
            </a:r>
            <a:r>
              <a:rPr lang="en-US" altLang="zh-CN" sz="2800" dirty="0" smtClean="0">
                <a:latin typeface="+mn-ea"/>
                <a:cs typeface="+mn-cs"/>
              </a:rPr>
              <a:t>26 </a:t>
            </a:r>
            <a:r>
              <a:rPr lang="zh-CN" altLang="en-US" sz="2800" dirty="0" smtClean="0">
                <a:latin typeface="+mn-ea"/>
                <a:cs typeface="+mn-cs"/>
              </a:rPr>
              <a:t>岁，</a:t>
            </a:r>
            <a:r>
              <a:rPr lang="en-US" altLang="zh-CN" sz="2800" dirty="0" smtClean="0">
                <a:latin typeface="+mn-ea"/>
                <a:cs typeface="+mn-cs"/>
              </a:rPr>
              <a:t>2015.6.10</a:t>
            </a:r>
            <a:r>
              <a:rPr lang="zh-CN" altLang="en-US" sz="2800" dirty="0" smtClean="0">
                <a:latin typeface="+mn-ea"/>
                <a:cs typeface="+mn-cs"/>
              </a:rPr>
              <a:t>日初诊。</a:t>
            </a:r>
            <a:endParaRPr lang="en-US" altLang="zh-CN" sz="2800" dirty="0" smtClean="0">
              <a:latin typeface="+mn-ea"/>
              <a:cs typeface="+mn-cs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altLang="zh-CN" sz="2800" dirty="0" smtClean="0">
                <a:latin typeface="+mn-ea"/>
                <a:cs typeface="+mn-cs"/>
              </a:rPr>
              <a:t>      </a:t>
            </a:r>
            <a:r>
              <a:rPr lang="zh-CN" altLang="en-US" sz="2800" dirty="0" smtClean="0">
                <a:latin typeface="+mn-ea"/>
                <a:cs typeface="+mn-cs"/>
              </a:rPr>
              <a:t>白带量多，臭，外阴瘙痒</a:t>
            </a:r>
            <a:r>
              <a:rPr lang="en-US" altLang="zh-CN" sz="2800" dirty="0" smtClean="0">
                <a:latin typeface="+mn-ea"/>
                <a:cs typeface="+mn-cs"/>
              </a:rPr>
              <a:t>3</a:t>
            </a:r>
            <a:r>
              <a:rPr lang="zh-CN" altLang="en-US" sz="2800" dirty="0" smtClean="0">
                <a:latin typeface="+mn-ea"/>
                <a:cs typeface="+mn-cs"/>
              </a:rPr>
              <a:t>个月。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sz="2800" dirty="0" smtClean="0">
                <a:latin typeface="+mn-ea"/>
                <a:cs typeface="+mn-cs"/>
              </a:rPr>
              <a:t>      患者近</a:t>
            </a:r>
            <a:r>
              <a:rPr lang="en-US" altLang="zh-CN" sz="2800" dirty="0" smtClean="0">
                <a:latin typeface="+mn-ea"/>
                <a:cs typeface="+mn-cs"/>
              </a:rPr>
              <a:t>3</a:t>
            </a:r>
            <a:r>
              <a:rPr lang="zh-CN" altLang="en-US" sz="2800" dirty="0" smtClean="0">
                <a:latin typeface="+mn-ea"/>
                <a:cs typeface="+mn-cs"/>
              </a:rPr>
              <a:t>个月，白带量多，色黄如脓样有腥臭，外阴瘙痒，小便短赤，大便干结，小腹隐隐作痛，白带化验，诊断为细菌性阴道病。食欲可，脉弦滑，根据脉症辨证，属湿毒蕴结，治以清热解毒祛湿，以黄芪、蒲公英、银花、地丁、天葵子、土茯苓、白蛇舌草、半枝莲、臭牡丹、败酱草各</a:t>
            </a:r>
            <a:r>
              <a:rPr lang="en-US" altLang="zh-CN" sz="2800" dirty="0" smtClean="0">
                <a:latin typeface="+mn-ea"/>
                <a:cs typeface="+mn-cs"/>
              </a:rPr>
              <a:t>20g,</a:t>
            </a:r>
            <a:r>
              <a:rPr lang="zh-CN" altLang="en-US" sz="2800" dirty="0" smtClean="0">
                <a:latin typeface="+mn-ea"/>
                <a:cs typeface="+mn-cs"/>
              </a:rPr>
              <a:t>穿心莲</a:t>
            </a:r>
            <a:r>
              <a:rPr lang="en-US" altLang="zh-CN" sz="2800" dirty="0" smtClean="0">
                <a:latin typeface="+mn-ea"/>
                <a:cs typeface="+mn-cs"/>
              </a:rPr>
              <a:t>15g </a:t>
            </a:r>
            <a:r>
              <a:rPr lang="zh-CN" altLang="en-US" sz="2800" dirty="0" smtClean="0">
                <a:latin typeface="+mn-ea"/>
                <a:cs typeface="+mn-cs"/>
              </a:rPr>
              <a:t>每日一付，煎水分两次服。</a:t>
            </a:r>
            <a:endParaRPr lang="en-US" altLang="zh-CN" sz="2800" dirty="0" smtClean="0">
              <a:latin typeface="+mn-ea"/>
              <a:cs typeface="+mn-cs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sz="2800" dirty="0" smtClean="0">
                <a:latin typeface="+mn-ea"/>
                <a:cs typeface="+mn-cs"/>
              </a:rPr>
              <a:t>以解毒外洗方治疗，苍术、苡米、苦参、黄柏、蛇舌草、半枝莲、椿白皮、败酱草、天葵子各</a:t>
            </a:r>
            <a:r>
              <a:rPr lang="en-US" altLang="zh-CN" sz="2800" dirty="0" smtClean="0">
                <a:latin typeface="+mn-ea"/>
                <a:cs typeface="+mn-cs"/>
              </a:rPr>
              <a:t>20g</a:t>
            </a:r>
            <a:r>
              <a:rPr lang="zh-CN" altLang="en-US" sz="2800" dirty="0" smtClean="0">
                <a:latin typeface="+mn-ea"/>
                <a:cs typeface="+mn-cs"/>
              </a:rPr>
              <a:t>煎水冲洗阴道。阴道上药：奥硝唑阴道栓，每晚一次，</a:t>
            </a:r>
            <a:r>
              <a:rPr lang="en-US" altLang="zh-CN" sz="2800" dirty="0" smtClean="0">
                <a:latin typeface="+mn-ea"/>
                <a:cs typeface="+mn-cs"/>
              </a:rPr>
              <a:t>7</a:t>
            </a:r>
            <a:r>
              <a:rPr lang="zh-CN" altLang="en-US" sz="2800" dirty="0" smtClean="0">
                <a:latin typeface="+mn-ea"/>
                <a:cs typeface="+mn-cs"/>
              </a:rPr>
              <a:t>天为一疗程。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内容占位符 2"/>
          <p:cNvSpPr>
            <a:spLocks noGrp="1"/>
          </p:cNvSpPr>
          <p:nvPr>
            <p:ph sz="quarter" idx="4294967295"/>
          </p:nvPr>
        </p:nvSpPr>
        <p:spPr>
          <a:xfrm>
            <a:off x="285750" y="571500"/>
            <a:ext cx="8501063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latin typeface="华文仿宋"/>
              </a:rPr>
              <a:t>2015</a:t>
            </a:r>
            <a:r>
              <a:rPr lang="zh-CN" altLang="en-US" sz="2800" smtClean="0">
                <a:latin typeface="华文仿宋"/>
              </a:rPr>
              <a:t>年</a:t>
            </a:r>
            <a:r>
              <a:rPr lang="en-US" altLang="zh-CN" sz="2800" smtClean="0">
                <a:latin typeface="华文仿宋"/>
              </a:rPr>
              <a:t>7</a:t>
            </a:r>
            <a:r>
              <a:rPr lang="zh-CN" altLang="en-US" sz="2800" smtClean="0">
                <a:latin typeface="华文仿宋"/>
              </a:rPr>
              <a:t>月</a:t>
            </a:r>
            <a:r>
              <a:rPr lang="en-US" altLang="zh-CN" sz="2800" smtClean="0">
                <a:latin typeface="华文仿宋"/>
              </a:rPr>
              <a:t>15</a:t>
            </a:r>
            <a:r>
              <a:rPr lang="zh-CN" altLang="en-US" sz="2800" smtClean="0">
                <a:latin typeface="华文仿宋"/>
              </a:rPr>
              <a:t>日二诊。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800" smtClean="0">
                <a:latin typeface="华文仿宋"/>
              </a:rPr>
              <a:t>     内服外用药后，患者症状明显好转，白带已无臭气，精神亦好转，舌质淡红苔白，脉弦细，继续以上方加减，每日一剂连用</a:t>
            </a:r>
            <a:r>
              <a:rPr lang="en-US" altLang="zh-CN" sz="2800" smtClean="0">
                <a:latin typeface="华文仿宋"/>
              </a:rPr>
              <a:t>7</a:t>
            </a:r>
            <a:r>
              <a:rPr lang="zh-CN" altLang="en-US" sz="2800" smtClean="0">
                <a:latin typeface="华文仿宋"/>
              </a:rPr>
              <a:t>天，阴道继续上药，奥硝唑阴道栓</a:t>
            </a:r>
            <a:r>
              <a:rPr lang="en-US" altLang="zh-CN" sz="2800" smtClean="0">
                <a:latin typeface="华文仿宋"/>
              </a:rPr>
              <a:t>7</a:t>
            </a:r>
            <a:r>
              <a:rPr lang="zh-CN" altLang="en-US" sz="2800" smtClean="0">
                <a:latin typeface="华文仿宋"/>
              </a:rPr>
              <a:t>次。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latin typeface="华文仿宋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latin typeface="华文仿宋"/>
              </a:rPr>
              <a:t>2015</a:t>
            </a:r>
            <a:r>
              <a:rPr lang="zh-CN" altLang="en-US" sz="2800" smtClean="0">
                <a:latin typeface="华文仿宋"/>
              </a:rPr>
              <a:t>年</a:t>
            </a:r>
            <a:r>
              <a:rPr lang="en-US" altLang="zh-CN" sz="2800" smtClean="0">
                <a:latin typeface="华文仿宋"/>
              </a:rPr>
              <a:t>7</a:t>
            </a:r>
            <a:r>
              <a:rPr lang="zh-CN" altLang="en-US" sz="2800" smtClean="0">
                <a:latin typeface="华文仿宋"/>
              </a:rPr>
              <a:t>月</a:t>
            </a:r>
            <a:r>
              <a:rPr lang="en-US" altLang="zh-CN" sz="2800" smtClean="0">
                <a:latin typeface="华文仿宋"/>
              </a:rPr>
              <a:t>30</a:t>
            </a:r>
            <a:r>
              <a:rPr lang="zh-CN" altLang="en-US" sz="2800" smtClean="0">
                <a:latin typeface="华文仿宋"/>
              </a:rPr>
              <a:t>日三诊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800" smtClean="0">
                <a:latin typeface="华文仿宋"/>
              </a:rPr>
              <a:t>      外阴痒已消失，白带已正常，无臭气，患者精神好，饮食睡眠好，口不干，大便正常，舌淡红苔白，脉细弦，治以上方去半枝莲、臭牡丹加明党、苡米各</a:t>
            </a:r>
            <a:r>
              <a:rPr lang="en-US" altLang="zh-CN" sz="2800" smtClean="0">
                <a:latin typeface="华文仿宋"/>
              </a:rPr>
              <a:t>20g</a:t>
            </a:r>
            <a:r>
              <a:rPr lang="zh-CN" altLang="en-US" sz="2800" smtClean="0">
                <a:latin typeface="华文仿宋"/>
              </a:rPr>
              <a:t>以健脾渗湿扶正，配合阴道上药，阴道上奥硝唑栓，每日一次，用药</a:t>
            </a:r>
            <a:r>
              <a:rPr lang="en-US" altLang="zh-CN" sz="2800" smtClean="0">
                <a:latin typeface="华文仿宋"/>
              </a:rPr>
              <a:t>1</a:t>
            </a:r>
            <a:r>
              <a:rPr lang="zh-CN" altLang="en-US" sz="2800" smtClean="0">
                <a:latin typeface="华文仿宋"/>
              </a:rPr>
              <a:t>周，巩固其疗效。通过较系统治疗病获痊愈。</a:t>
            </a:r>
            <a:endParaRPr lang="en-US" altLang="zh-CN" sz="2800" smtClean="0">
              <a:latin typeface="华文仿宋"/>
            </a:endParaRPr>
          </a:p>
          <a:p>
            <a:pPr eaLnBrk="1" hangingPunct="1"/>
            <a:endParaRPr lang="zh-CN" altLang="en-US" sz="2800" smtClean="0">
              <a:latin typeface="华文仿宋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2766" y="2967334"/>
            <a:ext cx="80612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谢谢！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2"/>
          <p:cNvSpPr>
            <a:spLocks noGrp="1"/>
          </p:cNvSpPr>
          <p:nvPr>
            <p:ph sz="quarter" idx="1"/>
          </p:nvPr>
        </p:nvSpPr>
        <p:spPr>
          <a:xfrm>
            <a:off x="714375" y="1643063"/>
            <a:ext cx="7772400" cy="4572000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CN" b="1" dirty="0" smtClean="0">
                <a:cs typeface="+mn-cs"/>
              </a:rPr>
              <a:t>3</a:t>
            </a:r>
            <a:r>
              <a:rPr lang="zh-CN" altLang="en-US" b="1" dirty="0" smtClean="0">
                <a:cs typeface="+mn-cs"/>
              </a:rPr>
              <a:t>、湿浊蕴结：</a:t>
            </a:r>
            <a:r>
              <a:rPr lang="zh-CN" altLang="en-US" dirty="0" smtClean="0">
                <a:cs typeface="+mn-cs"/>
              </a:rPr>
              <a:t>久病后产后，脾虚气弱，湿浊内生，或郁怒伤肝，湿浊蕴结，流注下焦，任脉不固，带脉失约，犯及阴部，湿留生虫而发病，或久居湿地，摄生不慎，感染邪毒，直犯阴器而生病。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zh-CN" altLang="en-US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CN" b="1" dirty="0" smtClean="0">
                <a:cs typeface="+mn-cs"/>
              </a:rPr>
              <a:t>4</a:t>
            </a:r>
            <a:r>
              <a:rPr lang="zh-CN" altLang="en-US" b="1" dirty="0" smtClean="0">
                <a:cs typeface="+mn-cs"/>
              </a:rPr>
              <a:t>、肝肾阴虚</a:t>
            </a:r>
            <a:r>
              <a:rPr lang="zh-CN" altLang="en-US" dirty="0" smtClean="0">
                <a:cs typeface="+mn-cs"/>
              </a:rPr>
              <a:t>：禀赋不足，房劳多产，或老年体重，天癸将竭，肝肾亏虚，冲任虚衰，带脉失约，则带下量多，阴血亏损，化燥生风，或阴虚火旺，烧伤阴络，则出现带中夹血等症。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cs typeface="+mj-cs"/>
              </a:rPr>
              <a:t>三、西医发病机制</a:t>
            </a:r>
            <a:br>
              <a:rPr lang="zh-CN" altLang="en-US" b="1" dirty="0" smtClean="0">
                <a:cs typeface="+mj-cs"/>
              </a:rPr>
            </a:br>
            <a:endParaRPr lang="zh-CN" altLang="en-US" b="1" dirty="0">
              <a:cs typeface="+mj-cs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sz="quarter" idx="1"/>
          </p:nvPr>
        </p:nvSpPr>
        <p:spPr>
          <a:xfrm>
            <a:off x="642938" y="17145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dirty="0" smtClean="0">
                <a:cs typeface="+mn-cs"/>
              </a:rPr>
              <a:t>1</a:t>
            </a:r>
            <a:r>
              <a:rPr lang="en-US" altLang="zh-CN" b="1" dirty="0" smtClean="0">
                <a:cs typeface="+mn-cs"/>
              </a:rPr>
              <a:t>.</a:t>
            </a:r>
            <a:r>
              <a:rPr lang="zh-CN" altLang="en-US" b="1" dirty="0" smtClean="0">
                <a:cs typeface="+mn-cs"/>
              </a:rPr>
              <a:t>细菌性阴道病</a:t>
            </a:r>
            <a:r>
              <a:rPr lang="zh-CN" altLang="en-US" dirty="0" smtClean="0">
                <a:cs typeface="+mn-cs"/>
              </a:rPr>
              <a:t>：  是由于阴道内乳酸杆菌减少而细菌大量繁殖，</a:t>
            </a:r>
            <a:r>
              <a:rPr lang="zh-CN" altLang="en-US" dirty="0" smtClean="0">
                <a:solidFill>
                  <a:schemeClr val="accent2"/>
                </a:solidFill>
                <a:cs typeface="+mn-cs"/>
              </a:rPr>
              <a:t>主要有加特纳氏菌</a:t>
            </a:r>
            <a:r>
              <a:rPr lang="zh-CN" altLang="en-US" dirty="0" smtClean="0">
                <a:cs typeface="+mn-cs"/>
              </a:rPr>
              <a:t>，</a:t>
            </a:r>
            <a:r>
              <a:rPr lang="zh-CN" altLang="en-US" dirty="0" smtClean="0">
                <a:solidFill>
                  <a:schemeClr val="accent2"/>
                </a:solidFill>
                <a:cs typeface="+mn-cs"/>
              </a:rPr>
              <a:t>各种厌氧菌及支原体引起的混合感染，</a:t>
            </a:r>
            <a:r>
              <a:rPr lang="zh-CN" altLang="en-US" dirty="0" smtClean="0">
                <a:cs typeface="+mn-cs"/>
              </a:rPr>
              <a:t>因本病阴道内有大量不同的细菌，与一般的淋球菌、滴虫、霉菌引起的阴道炎不同称细菌性阴道病。</a:t>
            </a:r>
            <a:r>
              <a:rPr lang="en-US" altLang="zh-CN" dirty="0" smtClean="0">
                <a:cs typeface="+mn-cs"/>
              </a:rPr>
              <a:t>1984</a:t>
            </a:r>
            <a:r>
              <a:rPr lang="zh-CN" altLang="en-US" dirty="0" smtClean="0">
                <a:cs typeface="+mn-cs"/>
              </a:rPr>
              <a:t>年在瑞典召开的专题会议上命名为细菌性阴道病。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CN" altLang="en-US" dirty="0" smtClean="0">
                <a:cs typeface="+mn-cs"/>
              </a:rPr>
              <a:t>         </a:t>
            </a:r>
            <a:r>
              <a:rPr lang="zh-CN" altLang="en-US" dirty="0" smtClean="0">
                <a:solidFill>
                  <a:srgbClr val="FF6600"/>
                </a:solidFill>
                <a:cs typeface="+mn-cs"/>
              </a:rPr>
              <a:t>引</a:t>
            </a:r>
            <a:r>
              <a:rPr lang="zh-CN" altLang="en-US" b="1" dirty="0" smtClean="0">
                <a:solidFill>
                  <a:srgbClr val="FF6600"/>
                </a:solidFill>
                <a:cs typeface="+mn-cs"/>
              </a:rPr>
              <a:t>起</a:t>
            </a:r>
            <a:r>
              <a:rPr lang="zh-CN" altLang="en-US" b="1" dirty="0" smtClean="0">
                <a:solidFill>
                  <a:schemeClr val="accent2"/>
                </a:solidFill>
                <a:cs typeface="+mn-cs"/>
              </a:rPr>
              <a:t>本病的主要病因</a:t>
            </a:r>
            <a:r>
              <a:rPr lang="zh-CN" altLang="en-US" dirty="0" smtClean="0">
                <a:cs typeface="+mn-cs"/>
              </a:rPr>
              <a:t>：如多个性伴侣、频繁性交或经常阴道冲洗，阴道碱化有关，碱性环境不利于乳酸杆菌的黏附和生长，而利于其他细菌的大量繁殖，从而引起细菌性阴道病，厌氧菌的繁殖可产生胺类物使阴道分泌物增多有臭味。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内容占位符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b="1" smtClean="0"/>
              <a:t>2.</a:t>
            </a:r>
            <a:r>
              <a:rPr lang="zh-CN" altLang="en-US" b="1" smtClean="0"/>
              <a:t>滴虫性阴道炎：  </a:t>
            </a:r>
            <a:endParaRPr lang="en-US" altLang="zh-CN" b="1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b="1" smtClean="0"/>
              <a:t>            </a:t>
            </a:r>
            <a:r>
              <a:rPr lang="zh-CN" altLang="en-US" smtClean="0"/>
              <a:t>由</a:t>
            </a:r>
            <a:r>
              <a:rPr lang="zh-CN" altLang="en-US" smtClean="0">
                <a:solidFill>
                  <a:schemeClr val="accent2"/>
                </a:solidFill>
              </a:rPr>
              <a:t>阴道毛滴虫</a:t>
            </a:r>
            <a:r>
              <a:rPr lang="zh-CN" altLang="en-US" smtClean="0"/>
              <a:t>感染引起的，是常见的阴道炎，发病</a:t>
            </a:r>
            <a:r>
              <a:rPr lang="zh-CN" altLang="en-US" sz="2000" smtClean="0"/>
              <a:t>率</a:t>
            </a:r>
            <a:r>
              <a:rPr lang="zh-CN" altLang="en-US" smtClean="0"/>
              <a:t>占</a:t>
            </a:r>
            <a:r>
              <a:rPr lang="en-US" altLang="zh-CN" smtClean="0">
                <a:solidFill>
                  <a:schemeClr val="accent2"/>
                </a:solidFill>
              </a:rPr>
              <a:t>10%~25%</a:t>
            </a:r>
            <a:r>
              <a:rPr lang="zh-CN" altLang="en-US" smtClean="0"/>
              <a:t>，滴虫生存力较强，适宜在温度</a:t>
            </a:r>
            <a:r>
              <a:rPr lang="en-US" altLang="zh-CN" smtClean="0">
                <a:solidFill>
                  <a:schemeClr val="accent2"/>
                </a:solidFill>
              </a:rPr>
              <a:t>25~40</a:t>
            </a:r>
            <a:r>
              <a:rPr lang="zh-CN" altLang="en-US" smtClean="0">
                <a:solidFill>
                  <a:schemeClr val="accent2"/>
                </a:solidFill>
              </a:rPr>
              <a:t>℃</a:t>
            </a:r>
            <a:r>
              <a:rPr lang="zh-CN" altLang="en-US" smtClean="0"/>
              <a:t>，</a:t>
            </a:r>
            <a:r>
              <a:rPr lang="en-US" altLang="zh-CN" smtClean="0"/>
              <a:t>PH</a:t>
            </a:r>
            <a:r>
              <a:rPr lang="zh-CN" altLang="en-US" smtClean="0"/>
              <a:t>值</a:t>
            </a:r>
            <a:r>
              <a:rPr lang="en-US" altLang="zh-CN" smtClean="0">
                <a:solidFill>
                  <a:schemeClr val="accent2"/>
                </a:solidFill>
              </a:rPr>
              <a:t>5.5-6.5</a:t>
            </a:r>
            <a:r>
              <a:rPr lang="zh-CN" altLang="en-US" smtClean="0"/>
              <a:t>，潮湿环境中生长，滴虫还可寄生在阴道皱褶中繁殖引起炎症发作，男性的包皮皱褶、尿道和前列腺中，可通过性接触直接传染，并可在公共浴池，浴盆，浴巾，游泳池，坐便，衣物污染、器械等途径传播。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内容占位符 2"/>
          <p:cNvSpPr>
            <a:spLocks noGrp="1"/>
          </p:cNvSpPr>
          <p:nvPr>
            <p:ph sz="quarter" idx="1"/>
          </p:nvPr>
        </p:nvSpPr>
        <p:spPr>
          <a:xfrm>
            <a:off x="642938" y="1571625"/>
            <a:ext cx="7972425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b="1" smtClean="0"/>
              <a:t>3.</a:t>
            </a:r>
            <a:r>
              <a:rPr lang="zh-CN" altLang="en-US" b="1" smtClean="0"/>
              <a:t>念珠菌性阴道炎</a:t>
            </a:r>
            <a:r>
              <a:rPr lang="en-US" altLang="zh-CN" b="1" smtClean="0"/>
              <a:t>:</a:t>
            </a:r>
            <a:r>
              <a:rPr lang="zh-CN" altLang="en-US" smtClean="0"/>
              <a:t>（外阴阴道假丝酵母菌病）</a:t>
            </a:r>
            <a:endParaRPr lang="en-US" altLang="zh-CN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mtClean="0"/>
              <a:t>        </a:t>
            </a:r>
            <a:r>
              <a:rPr lang="zh-CN" altLang="en-US" smtClean="0"/>
              <a:t>是由</a:t>
            </a:r>
            <a:r>
              <a:rPr lang="zh-CN" altLang="en-US" smtClean="0">
                <a:solidFill>
                  <a:schemeClr val="accent2"/>
                </a:solidFill>
              </a:rPr>
              <a:t>假丝酵母菌</a:t>
            </a:r>
            <a:r>
              <a:rPr lang="zh-CN" altLang="en-US" smtClean="0"/>
              <a:t>引起一种常见阴道炎，</a:t>
            </a:r>
            <a:r>
              <a:rPr lang="zh-CN" altLang="en-US" smtClean="0">
                <a:solidFill>
                  <a:schemeClr val="accent2"/>
                </a:solidFill>
              </a:rPr>
              <a:t>曾称念珠菌阴道炎</a:t>
            </a:r>
            <a:r>
              <a:rPr lang="zh-CN" altLang="en-US" smtClean="0"/>
              <a:t>，有</a:t>
            </a:r>
            <a:r>
              <a:rPr lang="en-US" altLang="zh-CN" smtClean="0"/>
              <a:t>70%</a:t>
            </a:r>
            <a:r>
              <a:rPr lang="zh-CN" altLang="en-US" smtClean="0"/>
              <a:t>的妇女曾经感染过，本病常见于孕妇，糖尿病人。大量应用免疫抑制剂，及广谱抗菌素。酵母菌适应于酸性环境，有利假丝酵母菌的生长，糖尿病病人机体免疫力下降，阴道内上皮含糖量增高，适合假丝酵母菌的繁殖感染。少数通过性交感染，另外潮湿环境感染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sz="quarter" idx="1"/>
          </p:nvPr>
        </p:nvSpPr>
        <p:spPr>
          <a:xfrm>
            <a:off x="642938" y="1928813"/>
            <a:ext cx="8043862" cy="4695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b="1" smtClean="0"/>
              <a:t>4.</a:t>
            </a:r>
            <a:r>
              <a:rPr lang="zh-CN" altLang="en-US" b="1" smtClean="0"/>
              <a:t>老年性阴道炎</a:t>
            </a:r>
            <a:r>
              <a:rPr lang="zh-CN" altLang="en-US" smtClean="0"/>
              <a:t>： </a:t>
            </a:r>
            <a:endParaRPr lang="en-US" altLang="zh-CN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mtClean="0"/>
              <a:t>          </a:t>
            </a:r>
            <a:r>
              <a:rPr lang="zh-CN" altLang="en-US" smtClean="0"/>
              <a:t>老年性阴道炎</a:t>
            </a:r>
            <a:r>
              <a:rPr lang="zh-CN" altLang="en-US" smtClean="0">
                <a:solidFill>
                  <a:schemeClr val="accent2"/>
                </a:solidFill>
              </a:rPr>
              <a:t>常见于</a:t>
            </a:r>
            <a:r>
              <a:rPr lang="zh-CN" altLang="en-US" smtClean="0"/>
              <a:t>绝经后老年妇女，或双侧卵巢切除术后</a:t>
            </a:r>
            <a:r>
              <a:rPr lang="en-US" altLang="zh-CN" smtClean="0"/>
              <a:t>.</a:t>
            </a:r>
            <a:r>
              <a:rPr lang="zh-CN" altLang="en-US" smtClean="0"/>
              <a:t>卵巢功能衰退、雌激素水平降低、阴道萎缩、上皮细胞糖原含量减少，抵抗力下降，致病菌繁殖引起炎症。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cs typeface="+mj-cs"/>
              </a:rPr>
              <a:t>四、诊断与鉴别诊断</a:t>
            </a:r>
            <a:br>
              <a:rPr lang="zh-CN" altLang="en-US" b="1" dirty="0" smtClean="0">
                <a:cs typeface="+mj-cs"/>
              </a:rPr>
            </a:br>
            <a:endParaRPr lang="zh-CN" altLang="en-US" b="1" dirty="0">
              <a:cs typeface="+mj-cs"/>
            </a:endParaRPr>
          </a:p>
        </p:txBody>
      </p:sp>
      <p:sp>
        <p:nvSpPr>
          <p:cNvPr id="21506" name="内容占位符 2"/>
          <p:cNvSpPr>
            <a:spLocks noGrp="1"/>
          </p:cNvSpPr>
          <p:nvPr>
            <p:ph sz="quarter" idx="1"/>
          </p:nvPr>
        </p:nvSpPr>
        <p:spPr>
          <a:xfrm>
            <a:off x="357188" y="1500188"/>
            <a:ext cx="8501062" cy="51435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b="1" dirty="0" smtClean="0">
                <a:cs typeface="+mn-cs"/>
              </a:rPr>
              <a:t>诊断：</a:t>
            </a:r>
            <a:endParaRPr lang="zh-CN" altLang="en-US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dirty="0" smtClean="0">
                <a:cs typeface="+mn-cs"/>
              </a:rPr>
              <a:t>1</a:t>
            </a:r>
            <a:r>
              <a:rPr lang="zh-CN" altLang="en-US" dirty="0" smtClean="0">
                <a:cs typeface="+mn-cs"/>
              </a:rPr>
              <a:t>、细菌性阴道炎：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病史：多个性伴侣，频繁性生活或经常阴道冲洗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>
                <a:cs typeface="+mn-cs"/>
              </a:rPr>
              <a:t>             </a:t>
            </a:r>
            <a:r>
              <a:rPr lang="zh-CN" altLang="en-US" dirty="0" smtClean="0">
                <a:cs typeface="+mn-cs"/>
              </a:rPr>
              <a:t>史。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症状：</a:t>
            </a:r>
            <a:r>
              <a:rPr lang="en-US" altLang="zh-CN" dirty="0" smtClean="0">
                <a:cs typeface="+mn-cs"/>
              </a:rPr>
              <a:t>10%~50%</a:t>
            </a:r>
            <a:r>
              <a:rPr lang="zh-CN" altLang="en-US" dirty="0" smtClean="0">
                <a:cs typeface="+mn-cs"/>
              </a:rPr>
              <a:t>无临床症状，症状主要有鱼腥味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>
                <a:cs typeface="+mn-cs"/>
              </a:rPr>
              <a:t>             </a:t>
            </a:r>
            <a:r>
              <a:rPr lang="zh-CN" altLang="en-US" dirty="0" smtClean="0">
                <a:cs typeface="+mn-cs"/>
              </a:rPr>
              <a:t>带下，性交加重，阴道灼热和瘙痒。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妇查：分泌物呈灰白色，均匀一致、稀薄，粘附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>
                <a:cs typeface="+mn-cs"/>
              </a:rPr>
              <a:t>             </a:t>
            </a:r>
            <a:r>
              <a:rPr lang="zh-CN" altLang="en-US" dirty="0" smtClean="0">
                <a:cs typeface="+mn-cs"/>
              </a:rPr>
              <a:t>于阴道壁，易于擦掉，阴道粘膜无潮红，充血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>
                <a:cs typeface="+mn-cs"/>
              </a:rPr>
              <a:t>             </a:t>
            </a:r>
            <a:r>
              <a:rPr lang="zh-CN" altLang="en-US" dirty="0" smtClean="0">
                <a:cs typeface="+mn-cs"/>
              </a:rPr>
              <a:t>的炎症表现。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CN" altLang="en-US" dirty="0" smtClean="0">
                <a:cs typeface="+mn-cs"/>
              </a:rPr>
              <a:t>实验室检查：阴道</a:t>
            </a:r>
            <a:r>
              <a:rPr lang="en-US" altLang="zh-CN" dirty="0" smtClean="0">
                <a:cs typeface="+mn-cs"/>
              </a:rPr>
              <a:t>PH&gt;4.5</a:t>
            </a:r>
            <a:r>
              <a:rPr lang="zh-CN" altLang="en-US" dirty="0" smtClean="0">
                <a:cs typeface="+mn-cs"/>
              </a:rPr>
              <a:t>，阴道分泌物胺试验阳性，</a:t>
            </a:r>
            <a:endParaRPr lang="en-US" altLang="zh-CN" dirty="0" smtClean="0"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>
                <a:cs typeface="+mn-cs"/>
              </a:rPr>
              <a:t>             </a:t>
            </a:r>
            <a:r>
              <a:rPr lang="zh-CN" altLang="en-US" dirty="0" smtClean="0">
                <a:cs typeface="+mn-cs"/>
              </a:rPr>
              <a:t>线索细胞阳性。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CN" alt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性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性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345</TotalTime>
  <Words>5026</Words>
  <PresentationFormat>On-screen Show (4:3)</PresentationFormat>
  <Paragraphs>163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8</vt:i4>
      </vt:variant>
      <vt:variant>
        <vt:lpstr>幻灯片标题</vt:lpstr>
      </vt:variant>
      <vt:variant>
        <vt:i4>33</vt:i4>
      </vt:variant>
    </vt:vector>
  </HeadingPairs>
  <TitlesOfParts>
    <vt:vector size="49" baseType="lpstr">
      <vt:lpstr>Arial</vt:lpstr>
      <vt:lpstr>宋体</vt:lpstr>
      <vt:lpstr>Tw Cen MT</vt:lpstr>
      <vt:lpstr>华文仿宋</vt:lpstr>
      <vt:lpstr>Wingdings</vt:lpstr>
      <vt:lpstr>Wingdings 2</vt:lpstr>
      <vt:lpstr>Calibri</vt:lpstr>
      <vt:lpstr>Perpetua</vt:lpstr>
      <vt:lpstr>中性</vt:lpstr>
      <vt:lpstr>中性</vt:lpstr>
      <vt:lpstr>中性</vt:lpstr>
      <vt:lpstr>中性</vt:lpstr>
      <vt:lpstr>中性</vt:lpstr>
      <vt:lpstr>中性</vt:lpstr>
      <vt:lpstr>中性</vt:lpstr>
      <vt:lpstr>中性</vt:lpstr>
      <vt:lpstr>阴道炎 </vt:lpstr>
      <vt:lpstr>一、定义</vt:lpstr>
      <vt:lpstr>二、中医病因病机： </vt:lpstr>
      <vt:lpstr>幻灯片 4</vt:lpstr>
      <vt:lpstr>三、西医发病机制 </vt:lpstr>
      <vt:lpstr>幻灯片 6</vt:lpstr>
      <vt:lpstr>幻灯片 7</vt:lpstr>
      <vt:lpstr>幻灯片 8</vt:lpstr>
      <vt:lpstr>四、诊断与鉴别诊断 </vt:lpstr>
      <vt:lpstr>诊断</vt:lpstr>
      <vt:lpstr>诊断</vt:lpstr>
      <vt:lpstr>诊断</vt:lpstr>
      <vt:lpstr>幻灯片 13</vt:lpstr>
      <vt:lpstr>五、辨证论治： </vt:lpstr>
      <vt:lpstr>辨证论治：</vt:lpstr>
      <vt:lpstr>辨证论治：</vt:lpstr>
      <vt:lpstr>辨证论治：</vt:lpstr>
      <vt:lpstr>幻灯片 18</vt:lpstr>
      <vt:lpstr>六、西医治疗： </vt:lpstr>
      <vt:lpstr>西医治疗</vt:lpstr>
      <vt:lpstr>西医治疗</vt:lpstr>
      <vt:lpstr>西医治疗</vt:lpstr>
      <vt:lpstr>七、治疗思路及体会： </vt:lpstr>
      <vt:lpstr>幻灯片 24</vt:lpstr>
      <vt:lpstr>幻灯片 25</vt:lpstr>
      <vt:lpstr>幻灯片 26</vt:lpstr>
      <vt:lpstr>幻灯片 27</vt:lpstr>
      <vt:lpstr>幻灯片 28</vt:lpstr>
      <vt:lpstr>幻灯片 29</vt:lpstr>
      <vt:lpstr>八、病案： </vt:lpstr>
      <vt:lpstr>幻灯片 31</vt:lpstr>
      <vt:lpstr>幻灯片 32</vt:lpstr>
      <vt:lpstr>幻灯片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阴道炎 </dc:title>
  <dc:creator>asus</dc:creator>
  <cp:lastModifiedBy>微软用户</cp:lastModifiedBy>
  <cp:revision>98</cp:revision>
  <dcterms:created xsi:type="dcterms:W3CDTF">2015-09-29T06:40:32Z</dcterms:created>
  <dcterms:modified xsi:type="dcterms:W3CDTF">2015-10-09T16:45:16Z</dcterms:modified>
</cp:coreProperties>
</file>